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76" r:id="rId4"/>
    <p:sldId id="277" r:id="rId5"/>
    <p:sldId id="278" r:id="rId6"/>
    <p:sldId id="279" r:id="rId7"/>
    <p:sldId id="280" r:id="rId8"/>
    <p:sldId id="259" r:id="rId9"/>
    <p:sldId id="260" r:id="rId10"/>
    <p:sldId id="272" r:id="rId11"/>
    <p:sldId id="273" r:id="rId12"/>
    <p:sldId id="262" r:id="rId13"/>
    <p:sldId id="263" r:id="rId14"/>
    <p:sldId id="266" r:id="rId15"/>
    <p:sldId id="267" r:id="rId16"/>
    <p:sldId id="269" r:id="rId17"/>
    <p:sldId id="270" r:id="rId18"/>
    <p:sldId id="271" r:id="rId19"/>
    <p:sldId id="268" r:id="rId20"/>
    <p:sldId id="275" r:id="rId21"/>
    <p:sldId id="274" r:id="rId2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644" y="4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31E50F6F-D1DC-4C57-8383-63488009D9D2}" type="datetimeFigureOut">
              <a:rPr lang="fr-FR" smtClean="0"/>
              <a:t>10/02/2018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EA4474-2503-4123-B621-DAA57810ED83}" type="slidenum">
              <a:rPr lang="fr-FR" smtClean="0"/>
              <a:t>‹N°›</a:t>
            </a:fld>
            <a:endParaRPr lang="fr-FR"/>
          </a:p>
        </p:txBody>
      </p:sp>
    </p:spTree>
    <p:extLst>
      <p:ext uri="{BB962C8B-B14F-4D97-AF65-F5344CB8AC3E}">
        <p14:creationId xmlns:p14="http://schemas.microsoft.com/office/powerpoint/2010/main" val="1367877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1E50F6F-D1DC-4C57-8383-63488009D9D2}" type="datetimeFigureOut">
              <a:rPr lang="fr-FR" smtClean="0"/>
              <a:t>10/02/2018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EA4474-2503-4123-B621-DAA57810ED83}" type="slidenum">
              <a:rPr lang="fr-FR" smtClean="0"/>
              <a:t>‹N°›</a:t>
            </a:fld>
            <a:endParaRPr lang="fr-FR"/>
          </a:p>
        </p:txBody>
      </p:sp>
    </p:spTree>
    <p:extLst>
      <p:ext uri="{BB962C8B-B14F-4D97-AF65-F5344CB8AC3E}">
        <p14:creationId xmlns:p14="http://schemas.microsoft.com/office/powerpoint/2010/main" val="1053633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1E50F6F-D1DC-4C57-8383-63488009D9D2}" type="datetimeFigureOut">
              <a:rPr lang="fr-FR" smtClean="0"/>
              <a:t>10/02/2018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EA4474-2503-4123-B621-DAA57810ED83}" type="slidenum">
              <a:rPr lang="fr-FR" smtClean="0"/>
              <a:t>‹N°›</a:t>
            </a:fld>
            <a:endParaRPr lang="fr-FR"/>
          </a:p>
        </p:txBody>
      </p:sp>
    </p:spTree>
    <p:extLst>
      <p:ext uri="{BB962C8B-B14F-4D97-AF65-F5344CB8AC3E}">
        <p14:creationId xmlns:p14="http://schemas.microsoft.com/office/powerpoint/2010/main" val="2930083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1E50F6F-D1DC-4C57-8383-63488009D9D2}" type="datetimeFigureOut">
              <a:rPr lang="fr-FR" smtClean="0"/>
              <a:t>10/02/2018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EA4474-2503-4123-B621-DAA57810ED83}" type="slidenum">
              <a:rPr lang="fr-FR" smtClean="0"/>
              <a:t>‹N°›</a:t>
            </a:fld>
            <a:endParaRPr lang="fr-FR"/>
          </a:p>
        </p:txBody>
      </p:sp>
    </p:spTree>
    <p:extLst>
      <p:ext uri="{BB962C8B-B14F-4D97-AF65-F5344CB8AC3E}">
        <p14:creationId xmlns:p14="http://schemas.microsoft.com/office/powerpoint/2010/main" val="1944829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31E50F6F-D1DC-4C57-8383-63488009D9D2}" type="datetimeFigureOut">
              <a:rPr lang="fr-FR" smtClean="0"/>
              <a:t>10/02/2018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EA4474-2503-4123-B621-DAA57810ED83}" type="slidenum">
              <a:rPr lang="fr-FR" smtClean="0"/>
              <a:t>‹N°›</a:t>
            </a:fld>
            <a:endParaRPr lang="fr-FR"/>
          </a:p>
        </p:txBody>
      </p:sp>
    </p:spTree>
    <p:extLst>
      <p:ext uri="{BB962C8B-B14F-4D97-AF65-F5344CB8AC3E}">
        <p14:creationId xmlns:p14="http://schemas.microsoft.com/office/powerpoint/2010/main" val="1684801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1E50F6F-D1DC-4C57-8383-63488009D9D2}" type="datetimeFigureOut">
              <a:rPr lang="fr-FR" smtClean="0"/>
              <a:t>10/02/2018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EEA4474-2503-4123-B621-DAA57810ED83}" type="slidenum">
              <a:rPr lang="fr-FR" smtClean="0"/>
              <a:t>‹N°›</a:t>
            </a:fld>
            <a:endParaRPr lang="fr-FR"/>
          </a:p>
        </p:txBody>
      </p:sp>
    </p:spTree>
    <p:extLst>
      <p:ext uri="{BB962C8B-B14F-4D97-AF65-F5344CB8AC3E}">
        <p14:creationId xmlns:p14="http://schemas.microsoft.com/office/powerpoint/2010/main" val="4069161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1E50F6F-D1DC-4C57-8383-63488009D9D2}" type="datetimeFigureOut">
              <a:rPr lang="fr-FR" smtClean="0"/>
              <a:t>10/02/2018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EEA4474-2503-4123-B621-DAA57810ED83}" type="slidenum">
              <a:rPr lang="fr-FR" smtClean="0"/>
              <a:t>‹N°›</a:t>
            </a:fld>
            <a:endParaRPr lang="fr-FR"/>
          </a:p>
        </p:txBody>
      </p:sp>
    </p:spTree>
    <p:extLst>
      <p:ext uri="{BB962C8B-B14F-4D97-AF65-F5344CB8AC3E}">
        <p14:creationId xmlns:p14="http://schemas.microsoft.com/office/powerpoint/2010/main" val="4267246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31E50F6F-D1DC-4C57-8383-63488009D9D2}" type="datetimeFigureOut">
              <a:rPr lang="fr-FR" smtClean="0"/>
              <a:t>10/02/2018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EEA4474-2503-4123-B621-DAA57810ED83}" type="slidenum">
              <a:rPr lang="fr-FR" smtClean="0"/>
              <a:t>‹N°›</a:t>
            </a:fld>
            <a:endParaRPr lang="fr-FR"/>
          </a:p>
        </p:txBody>
      </p:sp>
    </p:spTree>
    <p:extLst>
      <p:ext uri="{BB962C8B-B14F-4D97-AF65-F5344CB8AC3E}">
        <p14:creationId xmlns:p14="http://schemas.microsoft.com/office/powerpoint/2010/main" val="3479204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1E50F6F-D1DC-4C57-8383-63488009D9D2}" type="datetimeFigureOut">
              <a:rPr lang="fr-FR" smtClean="0"/>
              <a:t>10/02/2018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EEA4474-2503-4123-B621-DAA57810ED83}" type="slidenum">
              <a:rPr lang="fr-FR" smtClean="0"/>
              <a:t>‹N°›</a:t>
            </a:fld>
            <a:endParaRPr lang="fr-FR"/>
          </a:p>
        </p:txBody>
      </p:sp>
    </p:spTree>
    <p:extLst>
      <p:ext uri="{BB962C8B-B14F-4D97-AF65-F5344CB8AC3E}">
        <p14:creationId xmlns:p14="http://schemas.microsoft.com/office/powerpoint/2010/main" val="1342964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1E50F6F-D1DC-4C57-8383-63488009D9D2}" type="datetimeFigureOut">
              <a:rPr lang="fr-FR" smtClean="0"/>
              <a:t>10/02/2018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EEA4474-2503-4123-B621-DAA57810ED83}" type="slidenum">
              <a:rPr lang="fr-FR" smtClean="0"/>
              <a:t>‹N°›</a:t>
            </a:fld>
            <a:endParaRPr lang="fr-FR"/>
          </a:p>
        </p:txBody>
      </p:sp>
    </p:spTree>
    <p:extLst>
      <p:ext uri="{BB962C8B-B14F-4D97-AF65-F5344CB8AC3E}">
        <p14:creationId xmlns:p14="http://schemas.microsoft.com/office/powerpoint/2010/main" val="4018791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1E50F6F-D1DC-4C57-8383-63488009D9D2}" type="datetimeFigureOut">
              <a:rPr lang="fr-FR" smtClean="0"/>
              <a:t>10/02/2018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EEA4474-2503-4123-B621-DAA57810ED83}" type="slidenum">
              <a:rPr lang="fr-FR" smtClean="0"/>
              <a:t>‹N°›</a:t>
            </a:fld>
            <a:endParaRPr lang="fr-FR"/>
          </a:p>
        </p:txBody>
      </p:sp>
    </p:spTree>
    <p:extLst>
      <p:ext uri="{BB962C8B-B14F-4D97-AF65-F5344CB8AC3E}">
        <p14:creationId xmlns:p14="http://schemas.microsoft.com/office/powerpoint/2010/main" val="1674771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E50F6F-D1DC-4C57-8383-63488009D9D2}" type="datetimeFigureOut">
              <a:rPr lang="fr-FR" smtClean="0"/>
              <a:t>10/02/2018</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EA4474-2503-4123-B621-DAA57810ED83}" type="slidenum">
              <a:rPr lang="fr-FR" smtClean="0"/>
              <a:t>‹N°›</a:t>
            </a:fld>
            <a:endParaRPr lang="fr-FR"/>
          </a:p>
        </p:txBody>
      </p:sp>
    </p:spTree>
    <p:extLst>
      <p:ext uri="{BB962C8B-B14F-4D97-AF65-F5344CB8AC3E}">
        <p14:creationId xmlns:p14="http://schemas.microsoft.com/office/powerpoint/2010/main" val="6488775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md.proty.re/u/7808728/popgom/editor/image/guide/commun/michelin-usine.jp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md.proty.re/u/7808728/popgom/editor/image/guide/commun/GY-moon.jp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blog.allopneus.com/2013/05/profil-pneus-vers-une-nouvelle-evolution/evolution_des_dimensions_des_pneus/"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22714" y="442011"/>
            <a:ext cx="9144000" cy="2387600"/>
          </a:xfrm>
        </p:spPr>
        <p:txBody>
          <a:bodyPr/>
          <a:lstStyle/>
          <a:p>
            <a:r>
              <a:rPr lang="fr-FR" dirty="0" smtClean="0"/>
              <a:t>Le pneumatique</a:t>
            </a:r>
            <a:br>
              <a:rPr lang="fr-FR" dirty="0" smtClean="0"/>
            </a:br>
            <a:r>
              <a:rPr lang="fr-FR" dirty="0" smtClean="0"/>
              <a:t> </a:t>
            </a:r>
            <a:r>
              <a:rPr lang="fr-FR" sz="4000" dirty="0" smtClean="0"/>
              <a:t>(automobile)</a:t>
            </a:r>
            <a:endParaRPr lang="fr-FR" sz="4000" dirty="0"/>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0298" y="3209545"/>
            <a:ext cx="8441203" cy="2624752"/>
          </a:xfrm>
          <a:prstGeom prst="rect">
            <a:avLst/>
          </a:prstGeom>
        </p:spPr>
      </p:pic>
    </p:spTree>
    <p:extLst>
      <p:ext uri="{BB962C8B-B14F-4D97-AF65-F5344CB8AC3E}">
        <p14:creationId xmlns:p14="http://schemas.microsoft.com/office/powerpoint/2010/main" val="38406216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3877" y="215792"/>
            <a:ext cx="11020926" cy="6124754"/>
          </a:xfrm>
          <a:prstGeom prst="rect">
            <a:avLst/>
          </a:prstGeom>
        </p:spPr>
        <p:txBody>
          <a:bodyPr wrap="square">
            <a:spAutoFit/>
          </a:bodyPr>
          <a:lstStyle/>
          <a:p>
            <a:r>
              <a:rPr lang="fr-FR" sz="3200" b="1" dirty="0" smtClean="0">
                <a:ea typeface="Times New Roman" panose="02020603050405020304" pitchFamily="18" charset="0"/>
              </a:rPr>
              <a:t>Deux Marquages Hiver spécifiques : </a:t>
            </a:r>
          </a:p>
          <a:p>
            <a:endParaRPr lang="fr-FR" sz="3200" b="1" dirty="0" smtClean="0">
              <a:ea typeface="Times New Roman" panose="02020603050405020304" pitchFamily="18" charset="0"/>
            </a:endParaRPr>
          </a:p>
          <a:p>
            <a:r>
              <a:rPr lang="fr-FR" sz="3200" b="1" dirty="0" smtClean="0">
                <a:ea typeface="Times New Roman" panose="02020603050405020304" pitchFamily="18" charset="0"/>
              </a:rPr>
              <a:t>1) M+S</a:t>
            </a:r>
            <a:r>
              <a:rPr lang="fr-FR" sz="3200" dirty="0" smtClean="0">
                <a:ea typeface="Times New Roman" panose="02020603050405020304" pitchFamily="18" charset="0"/>
              </a:rPr>
              <a:t>  </a:t>
            </a:r>
            <a:r>
              <a:rPr lang="fr-FR" sz="3200" i="1" dirty="0" smtClean="0">
                <a:ea typeface="Times New Roman" panose="02020603050405020304" pitchFamily="18" charset="0"/>
              </a:rPr>
              <a:t>(veut dire </a:t>
            </a:r>
            <a:r>
              <a:rPr lang="fr-FR" sz="3200" i="1" dirty="0" err="1" smtClean="0">
                <a:ea typeface="Times New Roman" panose="02020603050405020304" pitchFamily="18" charset="0"/>
              </a:rPr>
              <a:t>Mud</a:t>
            </a:r>
            <a:r>
              <a:rPr lang="fr-FR" sz="3200" i="1" dirty="0" smtClean="0">
                <a:ea typeface="Times New Roman" panose="02020603050405020304" pitchFamily="18" charset="0"/>
              </a:rPr>
              <a:t> + Snow, boue et neige)</a:t>
            </a:r>
          </a:p>
          <a:p>
            <a:r>
              <a:rPr lang="fr-FR" sz="2400" b="1" dirty="0" smtClean="0">
                <a:ea typeface="Times New Roman" panose="02020603050405020304" pitchFamily="18" charset="0"/>
              </a:rPr>
              <a:t>            </a:t>
            </a:r>
            <a:r>
              <a:rPr lang="fr-FR" sz="2400" i="1" dirty="0" smtClean="0">
                <a:ea typeface="Times New Roman" panose="02020603050405020304" pitchFamily="18" charset="0"/>
              </a:rPr>
              <a:t>(pas de tests officiels ou reconnus)</a:t>
            </a:r>
          </a:p>
          <a:p>
            <a:endParaRPr lang="fr-FR" sz="3200" i="1" dirty="0" smtClean="0">
              <a:ea typeface="Times New Roman" panose="02020603050405020304" pitchFamily="18" charset="0"/>
            </a:endParaRPr>
          </a:p>
          <a:p>
            <a:endParaRPr lang="fr-FR" sz="3200" i="1" dirty="0" smtClean="0">
              <a:latin typeface="Times New Roman" panose="02020603050405020304" pitchFamily="18" charset="0"/>
              <a:ea typeface="Times New Roman" panose="02020603050405020304" pitchFamily="18" charset="0"/>
            </a:endParaRPr>
          </a:p>
          <a:p>
            <a:r>
              <a:rPr lang="fr-FR" sz="3200" b="1" dirty="0" smtClean="0">
                <a:ea typeface="Times New Roman" panose="02020603050405020304" pitchFamily="18" charset="0"/>
              </a:rPr>
              <a:t>2) 3PMSF    </a:t>
            </a:r>
            <a:r>
              <a:rPr lang="fr-FR" sz="3200" dirty="0" smtClean="0">
                <a:ea typeface="Times New Roman" panose="02020603050405020304" pitchFamily="18" charset="0"/>
              </a:rPr>
              <a:t>accolé au symbole    </a:t>
            </a:r>
            <a:r>
              <a:rPr lang="fr-FR" sz="3200" b="1" dirty="0" smtClean="0">
                <a:ea typeface="Times New Roman" panose="02020603050405020304" pitchFamily="18" charset="0"/>
              </a:rPr>
              <a:t>-&gt;</a:t>
            </a:r>
          </a:p>
          <a:p>
            <a:r>
              <a:rPr lang="fr-FR" sz="3200" b="1" dirty="0" smtClean="0">
                <a:ea typeface="Times New Roman" panose="02020603050405020304" pitchFamily="18" charset="0"/>
              </a:rPr>
              <a:t>  </a:t>
            </a:r>
            <a:r>
              <a:rPr lang="fr-FR" sz="3200" dirty="0" smtClean="0">
                <a:ea typeface="Times New Roman" panose="02020603050405020304" pitchFamily="18" charset="0"/>
              </a:rPr>
              <a:t>pour conditions de neige difficiles</a:t>
            </a:r>
          </a:p>
          <a:p>
            <a:r>
              <a:rPr lang="fr-FR" sz="2400" b="1" dirty="0" smtClean="0">
                <a:ea typeface="Times New Roman" panose="02020603050405020304" pitchFamily="18" charset="0"/>
              </a:rPr>
              <a:t>  </a:t>
            </a:r>
            <a:r>
              <a:rPr lang="fr-FR" sz="2400" i="1" dirty="0" smtClean="0">
                <a:ea typeface="Times New Roman" panose="02020603050405020304" pitchFamily="18" charset="0"/>
              </a:rPr>
              <a:t>(t</a:t>
            </a:r>
            <a:r>
              <a:rPr lang="fr-FR" sz="2400" i="1" dirty="0" smtClean="0"/>
              <a:t>ests </a:t>
            </a:r>
            <a:r>
              <a:rPr lang="fr-FR" sz="2400" i="1" dirty="0"/>
              <a:t>d'efficacité de freinage en conditions hivernales </a:t>
            </a:r>
            <a:endParaRPr lang="fr-FR" sz="2400" i="1" dirty="0" smtClean="0"/>
          </a:p>
          <a:p>
            <a:r>
              <a:rPr lang="fr-FR" sz="2400" i="1" dirty="0" smtClean="0"/>
              <a:t>   selon </a:t>
            </a:r>
            <a:r>
              <a:rPr lang="fr-FR" sz="2400" i="1" dirty="0"/>
              <a:t>méthode ETRTO </a:t>
            </a:r>
            <a:r>
              <a:rPr lang="fr-FR" sz="2400" i="1" dirty="0" smtClean="0"/>
              <a:t>: European </a:t>
            </a:r>
            <a:r>
              <a:rPr lang="fr-FR" sz="2400" i="1" dirty="0"/>
              <a:t>Tyre and Rim Technical </a:t>
            </a:r>
            <a:endParaRPr lang="fr-FR" sz="2400" i="1" dirty="0" smtClean="0"/>
          </a:p>
          <a:p>
            <a:r>
              <a:rPr lang="fr-FR" sz="2400" i="1" dirty="0" smtClean="0"/>
              <a:t>Organisation).</a:t>
            </a:r>
            <a:endParaRPr lang="fr-FR" sz="2400" i="1" dirty="0">
              <a:ea typeface="Times New Roman" panose="02020603050405020304" pitchFamily="18" charset="0"/>
            </a:endParaRPr>
          </a:p>
          <a:p>
            <a:r>
              <a:rPr lang="fr-FR" sz="2400" i="1" dirty="0" smtClean="0"/>
              <a:t>(</a:t>
            </a:r>
            <a:r>
              <a:rPr lang="fr-FR" sz="2000" i="1" dirty="0" smtClean="0"/>
              <a:t>3 Peaks </a:t>
            </a:r>
            <a:r>
              <a:rPr lang="fr-FR" sz="2000" i="1" dirty="0"/>
              <a:t>Mountain Snow </a:t>
            </a:r>
            <a:r>
              <a:rPr lang="fr-FR" sz="2000" i="1" dirty="0" smtClean="0"/>
              <a:t>Flake</a:t>
            </a:r>
            <a:r>
              <a:rPr lang="fr-FR" sz="2000" i="1" dirty="0"/>
              <a:t>)</a:t>
            </a:r>
            <a:endParaRPr lang="fr-FR" sz="2000" b="1" i="1" dirty="0" smtClean="0">
              <a:ea typeface="Times New Roman" panose="02020603050405020304" pitchFamily="18" charset="0"/>
            </a:endParaRPr>
          </a:p>
          <a:p>
            <a:endParaRPr lang="fr-FR" sz="4000" b="1" dirty="0">
              <a:latin typeface="Times New Roman" panose="02020603050405020304" pitchFamily="18" charset="0"/>
              <a:ea typeface="Times New Roman" panose="02020603050405020304" pitchFamily="18" charset="0"/>
            </a:endParaRPr>
          </a:p>
        </p:txBody>
      </p:sp>
      <p:pic>
        <p:nvPicPr>
          <p:cNvPr id="3" name="Image 2" descr="3PMSF : 3 Peaks Mountain Snow Flake"/>
          <p:cNvPicPr/>
          <p:nvPr/>
        </p:nvPicPr>
        <p:blipFill>
          <a:blip r:embed="rId2">
            <a:extLst>
              <a:ext uri="{28A0092B-C50C-407E-A947-70E740481C1C}">
                <a14:useLocalDpi xmlns:a14="http://schemas.microsoft.com/office/drawing/2010/main" val="0"/>
              </a:ext>
            </a:extLst>
          </a:blip>
          <a:srcRect/>
          <a:stretch>
            <a:fillRect/>
          </a:stretch>
        </p:blipFill>
        <p:spPr bwMode="auto">
          <a:xfrm>
            <a:off x="8002602" y="2267712"/>
            <a:ext cx="3591990" cy="3065931"/>
          </a:xfrm>
          <a:prstGeom prst="rect">
            <a:avLst/>
          </a:prstGeom>
          <a:noFill/>
          <a:ln>
            <a:noFill/>
          </a:ln>
        </p:spPr>
      </p:pic>
    </p:spTree>
    <p:extLst>
      <p:ext uri="{BB962C8B-B14F-4D97-AF65-F5344CB8AC3E}">
        <p14:creationId xmlns:p14="http://schemas.microsoft.com/office/powerpoint/2010/main" val="25736412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8848" y="160389"/>
            <a:ext cx="11180064" cy="6184385"/>
          </a:xfrm>
          <a:prstGeom prst="rect">
            <a:avLst/>
          </a:prstGeom>
        </p:spPr>
        <p:txBody>
          <a:bodyPr wrap="square">
            <a:spAutoFit/>
          </a:bodyPr>
          <a:lstStyle/>
          <a:p>
            <a:pPr>
              <a:lnSpc>
                <a:spcPct val="107000"/>
              </a:lnSpc>
              <a:spcAft>
                <a:spcPts val="0"/>
              </a:spcAft>
            </a:pPr>
            <a:r>
              <a:rPr lang="fr-FR" sz="3200" b="1" kern="1800" dirty="0">
                <a:latin typeface="Calibri" panose="020F0502020204030204" pitchFamily="34" charset="0"/>
                <a:ea typeface="Times New Roman" panose="02020603050405020304" pitchFamily="18" charset="0"/>
                <a:cs typeface="Calibri" panose="020F0502020204030204" pitchFamily="34" charset="0"/>
              </a:rPr>
              <a:t>Quel pneu pour quelle saison </a:t>
            </a:r>
            <a:r>
              <a:rPr lang="fr-FR" sz="3200" b="1" kern="1800" dirty="0" smtClean="0">
                <a:latin typeface="Calibri" panose="020F0502020204030204" pitchFamily="34" charset="0"/>
                <a:ea typeface="Times New Roman" panose="02020603050405020304" pitchFamily="18" charset="0"/>
                <a:cs typeface="Calibri" panose="020F0502020204030204" pitchFamily="34" charset="0"/>
              </a:rPr>
              <a:t>?</a:t>
            </a:r>
          </a:p>
          <a:p>
            <a:pPr>
              <a:lnSpc>
                <a:spcPct val="107000"/>
              </a:lnSpc>
              <a:spcAft>
                <a:spcPts val="0"/>
              </a:spcAft>
            </a:pP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b="1" dirty="0" smtClean="0">
                <a:latin typeface="Calibri" panose="020F0502020204030204" pitchFamily="34" charset="0"/>
                <a:ea typeface="Times New Roman" panose="02020603050405020304" pitchFamily="18" charset="0"/>
                <a:cs typeface="Calibri" panose="020F0502020204030204" pitchFamily="34" charset="0"/>
              </a:rPr>
              <a:t>Pneus </a:t>
            </a:r>
            <a:r>
              <a:rPr lang="fr-FR" b="1" dirty="0">
                <a:latin typeface="Calibri" panose="020F0502020204030204" pitchFamily="34" charset="0"/>
                <a:ea typeface="Times New Roman" panose="02020603050405020304" pitchFamily="18" charset="0"/>
                <a:cs typeface="Calibri" panose="020F0502020204030204" pitchFamily="34" charset="0"/>
              </a:rPr>
              <a:t>été</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dirty="0">
                <a:latin typeface="Calibri" panose="020F0502020204030204" pitchFamily="34" charset="0"/>
                <a:ea typeface="Times New Roman" panose="02020603050405020304" pitchFamily="18" charset="0"/>
                <a:cs typeface="Calibri" panose="020F0502020204030204" pitchFamily="34" charset="0"/>
              </a:rPr>
              <a:t>L’été, lorsque le revêtement de la route et la gomme du pneumatique atteignent des températures élevées, cette dernière  « s'écrase » davantage sur le bitume. Le comportement du véhicule devient moins précis, il est plus difficile de maîtriser </a:t>
            </a:r>
            <a:r>
              <a:rPr lang="fr-FR" dirty="0" smtClean="0">
                <a:latin typeface="Calibri" panose="020F0502020204030204" pitchFamily="34" charset="0"/>
                <a:ea typeface="Times New Roman" panose="02020603050405020304" pitchFamily="18" charset="0"/>
                <a:cs typeface="Calibri" panose="020F0502020204030204" pitchFamily="34" charset="0"/>
              </a:rPr>
              <a:t>sa conduite.</a:t>
            </a:r>
            <a:r>
              <a:rPr lang="fr-FR" sz="1600" dirty="0" smtClean="0">
                <a:latin typeface="Calibri" panose="020F0502020204030204" pitchFamily="34" charset="0"/>
                <a:ea typeface="Times New Roman" panose="02020603050405020304" pitchFamily="18" charset="0"/>
                <a:cs typeface="Times New Roman" panose="02020603050405020304" pitchFamily="18" charset="0"/>
              </a:rPr>
              <a:t> </a:t>
            </a:r>
            <a:r>
              <a:rPr lang="fr-FR" dirty="0" smtClean="0">
                <a:latin typeface="Calibri" panose="020F0502020204030204" pitchFamily="34" charset="0"/>
                <a:ea typeface="Times New Roman" panose="02020603050405020304" pitchFamily="18" charset="0"/>
                <a:cs typeface="Calibri" panose="020F0502020204030204" pitchFamily="34" charset="0"/>
              </a:rPr>
              <a:t>Les pneus été sont conçus </a:t>
            </a:r>
            <a:r>
              <a:rPr lang="fr-FR" dirty="0">
                <a:latin typeface="Calibri" panose="020F0502020204030204" pitchFamily="34" charset="0"/>
                <a:ea typeface="Times New Roman" panose="02020603050405020304" pitchFamily="18" charset="0"/>
                <a:cs typeface="Calibri" panose="020F0502020204030204" pitchFamily="34" charset="0"/>
              </a:rPr>
              <a:t>pour prévenir ce </a:t>
            </a:r>
            <a:r>
              <a:rPr lang="fr-FR" dirty="0" smtClean="0">
                <a:latin typeface="Calibri" panose="020F0502020204030204" pitchFamily="34" charset="0"/>
                <a:ea typeface="Times New Roman" panose="02020603050405020304" pitchFamily="18" charset="0"/>
                <a:cs typeface="Calibri" panose="020F0502020204030204" pitchFamily="34" charset="0"/>
              </a:rPr>
              <a:t>phénomène. </a:t>
            </a:r>
          </a:p>
          <a:p>
            <a:pPr>
              <a:lnSpc>
                <a:spcPct val="107000"/>
              </a:lnSpc>
              <a:spcAft>
                <a:spcPts val="0"/>
              </a:spcAft>
            </a:pPr>
            <a:r>
              <a:rPr lang="fr-FR" dirty="0" smtClean="0">
                <a:latin typeface="Calibri" panose="020F0502020204030204" pitchFamily="34" charset="0"/>
                <a:ea typeface="Times New Roman" panose="02020603050405020304" pitchFamily="18" charset="0"/>
                <a:cs typeface="Calibri" panose="020F0502020204030204" pitchFamily="34" charset="0"/>
              </a:rPr>
              <a:t>Il est conseillé </a:t>
            </a:r>
            <a:r>
              <a:rPr lang="fr-FR" dirty="0">
                <a:latin typeface="Calibri" panose="020F0502020204030204" pitchFamily="34" charset="0"/>
                <a:ea typeface="Times New Roman" panose="02020603050405020304" pitchFamily="18" charset="0"/>
                <a:cs typeface="Calibri" panose="020F0502020204030204" pitchFamily="34" charset="0"/>
              </a:rPr>
              <a:t>de les chausser dès que les températures s’installent </a:t>
            </a:r>
            <a:r>
              <a:rPr lang="fr-FR" b="1" dirty="0">
                <a:latin typeface="Calibri" panose="020F0502020204030204" pitchFamily="34" charset="0"/>
                <a:ea typeface="Times New Roman" panose="02020603050405020304" pitchFamily="18" charset="0"/>
                <a:cs typeface="Calibri" panose="020F0502020204030204" pitchFamily="34" charset="0"/>
              </a:rPr>
              <a:t>au-dessus de 7°C</a:t>
            </a:r>
            <a:r>
              <a:rPr lang="fr-FR" dirty="0">
                <a:latin typeface="Calibri" panose="020F0502020204030204" pitchFamily="34" charset="0"/>
                <a:ea typeface="Times New Roman" panose="02020603050405020304" pitchFamily="18" charset="0"/>
                <a:cs typeface="Calibri" panose="020F0502020204030204" pitchFamily="34" charset="0"/>
              </a:rPr>
              <a:t>. </a:t>
            </a:r>
            <a:endParaRPr lang="fr-FR" dirty="0" smtClean="0">
              <a:latin typeface="Calibri" panose="020F0502020204030204" pitchFamily="34" charset="0"/>
              <a:ea typeface="Times New Roman" panose="02020603050405020304" pitchFamily="18" charset="0"/>
              <a:cs typeface="Calibri" panose="020F0502020204030204" pitchFamily="34" charset="0"/>
            </a:endParaRPr>
          </a:p>
          <a:p>
            <a:pPr>
              <a:lnSpc>
                <a:spcPct val="107000"/>
              </a:lnSpc>
              <a:spcAft>
                <a:spcPts val="0"/>
              </a:spcAft>
            </a:pPr>
            <a:r>
              <a:rPr lang="fr-FR" dirty="0" smtClean="0">
                <a:latin typeface="Calibri" panose="020F0502020204030204" pitchFamily="34" charset="0"/>
                <a:ea typeface="Times New Roman" panose="02020603050405020304" pitchFamily="18" charset="0"/>
                <a:cs typeface="Calibri" panose="020F0502020204030204" pitchFamily="34" charset="0"/>
              </a:rPr>
              <a:t>Vous </a:t>
            </a:r>
            <a:r>
              <a:rPr lang="fr-FR" dirty="0">
                <a:latin typeface="Calibri" panose="020F0502020204030204" pitchFamily="34" charset="0"/>
                <a:ea typeface="Times New Roman" panose="02020603050405020304" pitchFamily="18" charset="0"/>
                <a:cs typeface="Calibri" panose="020F0502020204030204" pitchFamily="34" charset="0"/>
              </a:rPr>
              <a:t>les garderez jusqu’à l’automne.</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b="1" dirty="0">
                <a:latin typeface="Calibri" panose="020F0502020204030204" pitchFamily="34" charset="0"/>
                <a:ea typeface="Times New Roman" panose="02020603050405020304" pitchFamily="18" charset="0"/>
                <a:cs typeface="Calibri" panose="020F0502020204030204" pitchFamily="34" charset="0"/>
              </a:rPr>
              <a:t> </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b="1" dirty="0">
                <a:latin typeface="Calibri" panose="020F0502020204030204" pitchFamily="34" charset="0"/>
                <a:ea typeface="Times New Roman" panose="02020603050405020304" pitchFamily="18" charset="0"/>
                <a:cs typeface="Calibri" panose="020F0502020204030204" pitchFamily="34" charset="0"/>
              </a:rPr>
              <a:t>Pneus hiver </a:t>
            </a:r>
            <a:endParaRPr lang="fr-FR" b="1" dirty="0" smtClean="0">
              <a:latin typeface="Calibri" panose="020F0502020204030204" pitchFamily="34" charset="0"/>
              <a:ea typeface="Times New Roman" panose="02020603050405020304" pitchFamily="18" charset="0"/>
              <a:cs typeface="Calibri" panose="020F0502020204030204" pitchFamily="34" charset="0"/>
            </a:endParaRPr>
          </a:p>
          <a:p>
            <a:pPr>
              <a:lnSpc>
                <a:spcPct val="107000"/>
              </a:lnSpc>
            </a:pPr>
            <a:r>
              <a:rPr lang="fr-FR" dirty="0" smtClean="0">
                <a:latin typeface="Calibri" panose="020F0502020204030204" pitchFamily="34" charset="0"/>
                <a:ea typeface="Times New Roman" panose="02020603050405020304" pitchFamily="18" charset="0"/>
                <a:cs typeface="Calibri" panose="020F0502020204030204" pitchFamily="34" charset="0"/>
              </a:rPr>
              <a:t>A </a:t>
            </a:r>
            <a:r>
              <a:rPr lang="fr-FR" dirty="0">
                <a:latin typeface="Calibri" panose="020F0502020204030204" pitchFamily="34" charset="0"/>
                <a:ea typeface="Times New Roman" panose="02020603050405020304" pitchFamily="18" charset="0"/>
                <a:cs typeface="Calibri" panose="020F0502020204030204" pitchFamily="34" charset="0"/>
              </a:rPr>
              <a:t>l’inverse, </a:t>
            </a:r>
            <a:r>
              <a:rPr lang="fr-FR" b="1" dirty="0">
                <a:latin typeface="Calibri" panose="020F0502020204030204" pitchFamily="34" charset="0"/>
                <a:ea typeface="Times New Roman" panose="02020603050405020304" pitchFamily="18" charset="0"/>
                <a:cs typeface="Calibri" panose="020F0502020204030204" pitchFamily="34" charset="0"/>
              </a:rPr>
              <a:t>en dessous de 7°C</a:t>
            </a:r>
            <a:r>
              <a:rPr lang="fr-FR" dirty="0">
                <a:latin typeface="Calibri" panose="020F0502020204030204" pitchFamily="34" charset="0"/>
                <a:ea typeface="Times New Roman" panose="02020603050405020304" pitchFamily="18" charset="0"/>
                <a:cs typeface="Calibri" panose="020F0502020204030204" pitchFamily="34" charset="0"/>
              </a:rPr>
              <a:t>, un pneu été devient moins performant. Sur routes froides, mouillées, enneigées ou gelées, la gomme et la </a:t>
            </a:r>
            <a:r>
              <a:rPr lang="fr-FR" dirty="0" smtClean="0">
                <a:latin typeface="Calibri" panose="020F0502020204030204" pitchFamily="34" charset="0"/>
                <a:ea typeface="Times New Roman" panose="02020603050405020304" pitchFamily="18" charset="0"/>
                <a:cs typeface="Calibri" panose="020F0502020204030204" pitchFamily="34" charset="0"/>
              </a:rPr>
              <a:t>sculpture « été » perd ses qualités d’adhérence, de motricité et de freinage. Les pneus Hiver sont donc </a:t>
            </a:r>
            <a:r>
              <a:rPr lang="fr-FR" dirty="0" smtClean="0">
                <a:latin typeface="Times New Roman" panose="02020603050405020304" pitchFamily="18" charset="0"/>
                <a:ea typeface="Times New Roman" panose="02020603050405020304" pitchFamily="18" charset="0"/>
              </a:rPr>
              <a:t>conçus </a:t>
            </a:r>
            <a:r>
              <a:rPr lang="fr-FR" dirty="0">
                <a:latin typeface="Times New Roman" panose="02020603050405020304" pitchFamily="18" charset="0"/>
                <a:ea typeface="Times New Roman" panose="02020603050405020304" pitchFamily="18" charset="0"/>
              </a:rPr>
              <a:t>pour résister au </a:t>
            </a:r>
            <a:r>
              <a:rPr lang="fr-FR" dirty="0" smtClean="0">
                <a:latin typeface="Times New Roman" panose="02020603050405020304" pitchFamily="18" charset="0"/>
                <a:ea typeface="Times New Roman" panose="02020603050405020304" pitchFamily="18" charset="0"/>
              </a:rPr>
              <a:t>froid. Mais il faut les retirer </a:t>
            </a:r>
            <a:r>
              <a:rPr lang="fr-FR" dirty="0">
                <a:latin typeface="Times New Roman" panose="02020603050405020304" pitchFamily="18" charset="0"/>
                <a:ea typeface="Times New Roman" panose="02020603050405020304" pitchFamily="18" charset="0"/>
              </a:rPr>
              <a:t>dès que la température monte </a:t>
            </a:r>
            <a:r>
              <a:rPr lang="fr-FR" b="1" dirty="0">
                <a:latin typeface="Calibri" panose="020F0502020204030204" pitchFamily="34" charset="0"/>
                <a:ea typeface="Times New Roman" panose="02020603050405020304" pitchFamily="18" charset="0"/>
                <a:cs typeface="Calibri" panose="020F0502020204030204" pitchFamily="34" charset="0"/>
              </a:rPr>
              <a:t>au-dessus de 7°C</a:t>
            </a:r>
            <a:r>
              <a:rPr lang="fr-FR" dirty="0">
                <a:latin typeface="Calibri" panose="020F0502020204030204" pitchFamily="34" charset="0"/>
                <a:ea typeface="Times New Roman" panose="02020603050405020304" pitchFamily="18" charset="0"/>
                <a:cs typeface="Calibri" panose="020F0502020204030204" pitchFamily="34" charset="0"/>
              </a:rPr>
              <a:t>. </a:t>
            </a:r>
            <a:endParaRPr lang="fr-FR" dirty="0" smtClean="0">
              <a:latin typeface="Times New Roman" panose="02020603050405020304" pitchFamily="18" charset="0"/>
              <a:ea typeface="Times New Roman" panose="02020603050405020304" pitchFamily="18" charset="0"/>
            </a:endParaRPr>
          </a:p>
          <a:p>
            <a:pPr>
              <a:lnSpc>
                <a:spcPct val="107000"/>
              </a:lnSpc>
            </a:pP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b="1" dirty="0" smtClean="0">
                <a:latin typeface="Calibri" panose="020F0502020204030204" pitchFamily="34" charset="0"/>
                <a:ea typeface="Times New Roman" panose="02020603050405020304" pitchFamily="18" charset="0"/>
                <a:cs typeface="Calibri" panose="020F0502020204030204" pitchFamily="34" charset="0"/>
              </a:rPr>
              <a:t>Pneus </a:t>
            </a:r>
            <a:r>
              <a:rPr lang="fr-FR" b="1" dirty="0">
                <a:latin typeface="Calibri" panose="020F0502020204030204" pitchFamily="34" charset="0"/>
                <a:ea typeface="Times New Roman" panose="02020603050405020304" pitchFamily="18" charset="0"/>
                <a:cs typeface="Calibri" panose="020F0502020204030204" pitchFamily="34" charset="0"/>
              </a:rPr>
              <a:t>toutes </a:t>
            </a:r>
            <a:r>
              <a:rPr lang="fr-FR" b="1" dirty="0" smtClean="0">
                <a:latin typeface="Calibri" panose="020F0502020204030204" pitchFamily="34" charset="0"/>
                <a:ea typeface="Times New Roman" panose="02020603050405020304" pitchFamily="18" charset="0"/>
                <a:cs typeface="Calibri" panose="020F0502020204030204" pitchFamily="34" charset="0"/>
              </a:rPr>
              <a:t>saisons</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dirty="0">
                <a:latin typeface="Calibri" panose="020F0502020204030204" pitchFamily="34" charset="0"/>
                <a:ea typeface="Times New Roman" panose="02020603050405020304" pitchFamily="18" charset="0"/>
                <a:cs typeface="Calibri" panose="020F0502020204030204" pitchFamily="34" charset="0"/>
              </a:rPr>
              <a:t>Compromis entre les performances des pneus été et des pneus hiver, ces pneumatiques </a:t>
            </a:r>
            <a:r>
              <a:rPr lang="fr-FR" dirty="0" smtClean="0">
                <a:latin typeface="Calibri" panose="020F0502020204030204" pitchFamily="34" charset="0"/>
                <a:ea typeface="Times New Roman" panose="02020603050405020304" pitchFamily="18" charset="0"/>
                <a:cs typeface="Calibri" panose="020F0502020204030204" pitchFamily="34" charset="0"/>
              </a:rPr>
              <a:t>offrent </a:t>
            </a:r>
            <a:r>
              <a:rPr lang="fr-FR" dirty="0">
                <a:latin typeface="Calibri" panose="020F0502020204030204" pitchFamily="34" charset="0"/>
                <a:ea typeface="Times New Roman" panose="02020603050405020304" pitchFamily="18" charset="0"/>
                <a:cs typeface="Calibri" panose="020F0502020204030204" pitchFamily="34" charset="0"/>
              </a:rPr>
              <a:t>une alternative à la permutation entre pneus été et pneus hiver.  Elle apporte sécurité et  sensations quelle que soit la saison et pour tous type de sols (sec, mouillé, enneigé).</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dirty="0">
                <a:latin typeface="Calibri" panose="020F0502020204030204" pitchFamily="34" charset="0"/>
                <a:ea typeface="Times New Roman" panose="02020603050405020304" pitchFamily="18" charset="0"/>
                <a:cs typeface="Calibri" panose="020F0502020204030204" pitchFamily="34" charset="0"/>
              </a:rPr>
              <a:t>Le Label C en adhérence sur sol mouillé, offre un très bon niveau de sécurité.</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dirty="0">
                <a:latin typeface="Calibri" panose="020F0502020204030204" pitchFamily="34" charset="0"/>
                <a:ea typeface="Times New Roman" panose="02020603050405020304" pitchFamily="18" charset="0"/>
                <a:cs typeface="Calibri" panose="020F0502020204030204" pitchFamily="34" charset="0"/>
              </a:rPr>
              <a:t>Simple et </a:t>
            </a:r>
            <a:r>
              <a:rPr lang="fr-FR" dirty="0" smtClean="0">
                <a:latin typeface="Calibri" panose="020F0502020204030204" pitchFamily="34" charset="0"/>
                <a:ea typeface="Times New Roman" panose="02020603050405020304" pitchFamily="18" charset="0"/>
                <a:cs typeface="Calibri" panose="020F0502020204030204" pitchFamily="34" charset="0"/>
              </a:rPr>
              <a:t>économique, plus </a:t>
            </a:r>
            <a:r>
              <a:rPr lang="fr-FR" dirty="0">
                <a:latin typeface="Calibri" panose="020F0502020204030204" pitchFamily="34" charset="0"/>
                <a:ea typeface="Times New Roman" panose="02020603050405020304" pitchFamily="18" charset="0"/>
                <a:cs typeface="Calibri" panose="020F0502020204030204" pitchFamily="34" charset="0"/>
              </a:rPr>
              <a:t>besoin de </a:t>
            </a:r>
            <a:r>
              <a:rPr lang="fr-FR" dirty="0" smtClean="0">
                <a:latin typeface="Calibri" panose="020F0502020204030204" pitchFamily="34" charset="0"/>
                <a:ea typeface="Times New Roman" panose="02020603050405020304" pitchFamily="18" charset="0"/>
                <a:cs typeface="Calibri" panose="020F0502020204030204" pitchFamily="34" charset="0"/>
              </a:rPr>
              <a:t>financer, de permuter et de stocker </a:t>
            </a:r>
            <a:r>
              <a:rPr lang="fr-FR" dirty="0">
                <a:latin typeface="Calibri" panose="020F0502020204030204" pitchFamily="34" charset="0"/>
                <a:ea typeface="Times New Roman" panose="02020603050405020304" pitchFamily="18" charset="0"/>
                <a:cs typeface="Calibri" panose="020F0502020204030204" pitchFamily="34" charset="0"/>
              </a:rPr>
              <a:t>2</a:t>
            </a:r>
            <a:r>
              <a:rPr lang="fr-FR" dirty="0" smtClean="0">
                <a:latin typeface="Calibri" panose="020F0502020204030204" pitchFamily="34" charset="0"/>
                <a:ea typeface="Times New Roman" panose="02020603050405020304" pitchFamily="18" charset="0"/>
                <a:cs typeface="Calibri" panose="020F0502020204030204" pitchFamily="34" charset="0"/>
              </a:rPr>
              <a:t> </a:t>
            </a:r>
            <a:r>
              <a:rPr lang="fr-FR" dirty="0">
                <a:latin typeface="Calibri" panose="020F0502020204030204" pitchFamily="34" charset="0"/>
                <a:ea typeface="Times New Roman" panose="02020603050405020304" pitchFamily="18" charset="0"/>
                <a:cs typeface="Calibri" panose="020F0502020204030204" pitchFamily="34" charset="0"/>
              </a:rPr>
              <a:t>trains de </a:t>
            </a:r>
            <a:r>
              <a:rPr lang="fr-FR" dirty="0" smtClean="0">
                <a:latin typeface="Calibri" panose="020F0502020204030204" pitchFamily="34" charset="0"/>
                <a:ea typeface="Times New Roman" panose="02020603050405020304" pitchFamily="18" charset="0"/>
                <a:cs typeface="Calibri" panose="020F0502020204030204" pitchFamily="34" charset="0"/>
              </a:rPr>
              <a:t>pneumatiques</a:t>
            </a:r>
            <a:r>
              <a:rPr lang="fr-FR" dirty="0">
                <a:latin typeface="Calibri" panose="020F0502020204030204" pitchFamily="34" charset="0"/>
                <a:ea typeface="Times New Roman" panose="02020603050405020304" pitchFamily="18" charset="0"/>
                <a:cs typeface="Calibri" panose="020F0502020204030204" pitchFamily="34" charset="0"/>
              </a:rPr>
              <a:t>.</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2907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61666" y="996061"/>
            <a:ext cx="10455978" cy="5496029"/>
          </a:xfrm>
        </p:spPr>
        <p:txBody>
          <a:bodyPr>
            <a:normAutofit fontScale="90000"/>
          </a:bodyPr>
          <a:lstStyle/>
          <a:p>
            <a:r>
              <a:rPr lang="fr-FR" sz="3000" b="1" dirty="0" smtClean="0"/>
              <a:t/>
            </a:r>
            <a:br>
              <a:rPr lang="fr-FR" sz="3000" b="1" dirty="0" smtClean="0"/>
            </a:br>
            <a:r>
              <a:rPr lang="fr-FR" b="1" dirty="0" smtClean="0">
                <a:latin typeface="+mn-lt"/>
              </a:rPr>
              <a:t>Durée </a:t>
            </a:r>
            <a:r>
              <a:rPr lang="fr-FR" b="1" dirty="0">
                <a:latin typeface="+mn-lt"/>
              </a:rPr>
              <a:t>de vie d’un </a:t>
            </a:r>
            <a:r>
              <a:rPr lang="fr-FR" b="1" dirty="0" smtClean="0">
                <a:latin typeface="+mn-lt"/>
              </a:rPr>
              <a:t>pneu</a:t>
            </a:r>
            <a:br>
              <a:rPr lang="fr-FR" b="1" dirty="0" smtClean="0">
                <a:latin typeface="+mn-lt"/>
              </a:rPr>
            </a:br>
            <a:r>
              <a:rPr lang="fr-FR" b="1" dirty="0" smtClean="0">
                <a:latin typeface="+mn-lt"/>
              </a:rPr>
              <a:t/>
            </a:r>
            <a:br>
              <a:rPr lang="fr-FR" b="1" dirty="0" smtClean="0">
                <a:latin typeface="+mn-lt"/>
              </a:rPr>
            </a:br>
            <a:r>
              <a:rPr lang="fr-FR" sz="3000" dirty="0">
                <a:latin typeface="+mn-lt"/>
              </a:rPr>
              <a:t>Il faut savoir que le caoutchouc des pneus est sensible au </a:t>
            </a:r>
            <a:r>
              <a:rPr lang="fr-FR" sz="3000" dirty="0" smtClean="0">
                <a:latin typeface="+mn-lt"/>
              </a:rPr>
              <a:t>soleil, plus particulièrement </a:t>
            </a:r>
            <a:r>
              <a:rPr lang="fr-FR" sz="3000" dirty="0">
                <a:latin typeface="+mn-lt"/>
              </a:rPr>
              <a:t>aux rayons UV</a:t>
            </a:r>
            <a:r>
              <a:rPr lang="fr-FR" sz="3000" dirty="0" smtClean="0">
                <a:latin typeface="+mn-lt"/>
              </a:rPr>
              <a:t>, </a:t>
            </a:r>
            <a:r>
              <a:rPr lang="fr-FR" sz="3000" dirty="0">
                <a:latin typeface="+mn-lt"/>
              </a:rPr>
              <a:t>aux températures extrêmes et qu’il est endommagé par l'oxydation due au contact avec l’oxygène.</a:t>
            </a:r>
            <a:r>
              <a:rPr lang="fr-FR" sz="3000" b="1" dirty="0">
                <a:latin typeface="+mn-lt"/>
              </a:rPr>
              <a:t/>
            </a:r>
            <a:br>
              <a:rPr lang="fr-FR" sz="3000" b="1" dirty="0">
                <a:latin typeface="+mn-lt"/>
              </a:rPr>
            </a:br>
            <a:r>
              <a:rPr lang="fr-FR" sz="3000" b="1" dirty="0" smtClean="0">
                <a:latin typeface="+mn-lt"/>
              </a:rPr>
              <a:t/>
            </a:r>
            <a:br>
              <a:rPr lang="fr-FR" sz="3000" b="1" dirty="0" smtClean="0">
                <a:latin typeface="+mn-lt"/>
              </a:rPr>
            </a:br>
            <a:r>
              <a:rPr lang="fr-FR" sz="3000" dirty="0" smtClean="0">
                <a:latin typeface="+mn-lt"/>
              </a:rPr>
              <a:t>Différents avis</a:t>
            </a:r>
            <a:r>
              <a:rPr lang="fr-FR" sz="3000" dirty="0">
                <a:latin typeface="+mn-lt"/>
              </a:rPr>
              <a:t>, la durée de vie sécuritaire d’un pneu varie de </a:t>
            </a:r>
            <a:r>
              <a:rPr lang="fr-FR" sz="3000" b="1" dirty="0">
                <a:latin typeface="+mn-lt"/>
              </a:rPr>
              <a:t>6 à 10 ans</a:t>
            </a:r>
            <a:r>
              <a:rPr lang="fr-FR" sz="3000" dirty="0">
                <a:latin typeface="+mn-lt"/>
              </a:rPr>
              <a:t>. </a:t>
            </a:r>
            <a:r>
              <a:rPr lang="fr-FR" sz="3000" dirty="0" smtClean="0">
                <a:latin typeface="+mn-lt"/>
              </a:rPr>
              <a:t/>
            </a:r>
            <a:br>
              <a:rPr lang="fr-FR" sz="3000" dirty="0" smtClean="0">
                <a:latin typeface="+mn-lt"/>
              </a:rPr>
            </a:br>
            <a:r>
              <a:rPr lang="fr-FR" sz="3000" dirty="0" smtClean="0">
                <a:latin typeface="+mn-lt"/>
              </a:rPr>
              <a:t>En Europe, la préconisation de </a:t>
            </a:r>
            <a:r>
              <a:rPr lang="fr-FR" sz="3000" dirty="0">
                <a:latin typeface="+mn-lt"/>
              </a:rPr>
              <a:t>durée de vie </a:t>
            </a:r>
            <a:r>
              <a:rPr lang="fr-FR" sz="3000" dirty="0" smtClean="0">
                <a:latin typeface="+mn-lt"/>
              </a:rPr>
              <a:t>maximale est de </a:t>
            </a:r>
            <a:r>
              <a:rPr lang="fr-FR" sz="3000" b="1" dirty="0">
                <a:latin typeface="+mn-lt"/>
              </a:rPr>
              <a:t>6 ans</a:t>
            </a:r>
            <a:r>
              <a:rPr lang="fr-FR" sz="3000" dirty="0" smtClean="0">
                <a:latin typeface="+mn-lt"/>
              </a:rPr>
              <a:t>. </a:t>
            </a:r>
            <a:br>
              <a:rPr lang="fr-FR" sz="3000" dirty="0" smtClean="0">
                <a:latin typeface="+mn-lt"/>
              </a:rPr>
            </a:br>
            <a:r>
              <a:rPr lang="fr-FR" sz="3000" dirty="0" smtClean="0">
                <a:latin typeface="+mn-lt"/>
              </a:rPr>
              <a:t/>
            </a:r>
            <a:br>
              <a:rPr lang="fr-FR" sz="3000" dirty="0" smtClean="0">
                <a:latin typeface="+mn-lt"/>
              </a:rPr>
            </a:br>
            <a:r>
              <a:rPr lang="fr-FR" sz="2800" b="1" i="1" dirty="0"/>
              <a:t>Date de fabrication </a:t>
            </a:r>
            <a:r>
              <a:rPr lang="fr-FR" sz="2800" b="1" dirty="0" smtClean="0"/>
              <a:t>sur </a:t>
            </a:r>
            <a:r>
              <a:rPr lang="fr-FR" sz="2800" dirty="0" smtClean="0"/>
              <a:t>les </a:t>
            </a:r>
            <a:r>
              <a:rPr lang="fr-FR" sz="2800" dirty="0"/>
              <a:t>4 derniers chiffres </a:t>
            </a:r>
            <a:r>
              <a:rPr lang="fr-FR" sz="2800" dirty="0" smtClean="0"/>
              <a:t>marqués sur le flanc : </a:t>
            </a:r>
            <a:r>
              <a:rPr lang="fr-FR" sz="2800" dirty="0"/>
              <a:t/>
            </a:r>
            <a:br>
              <a:rPr lang="fr-FR" sz="2800" dirty="0"/>
            </a:br>
            <a:r>
              <a:rPr lang="fr-FR" sz="3200" dirty="0"/>
              <a:t>	- les deux premiers correspondent à la semaine de fabrication et les deux derniers correspondent à l’année (ex. : </a:t>
            </a:r>
            <a:r>
              <a:rPr lang="fr-FR" sz="3200" b="1" dirty="0"/>
              <a:t>0511 correspond à la 5</a:t>
            </a:r>
            <a:r>
              <a:rPr lang="fr-FR" sz="3200" b="1" baseline="30000" dirty="0"/>
              <a:t>e</a:t>
            </a:r>
            <a:r>
              <a:rPr lang="fr-FR" sz="3200" b="1" dirty="0"/>
              <a:t> semaine de l’année 2011</a:t>
            </a:r>
            <a:r>
              <a:rPr lang="fr-FR" sz="3200" dirty="0"/>
              <a:t>).</a:t>
            </a:r>
            <a:br>
              <a:rPr lang="fr-FR" sz="3200" dirty="0"/>
            </a:br>
            <a:r>
              <a:rPr lang="fr-FR" sz="3000" dirty="0" smtClean="0"/>
              <a:t/>
            </a:r>
            <a:br>
              <a:rPr lang="fr-FR" sz="3000" dirty="0" smtClean="0"/>
            </a:br>
            <a:r>
              <a:rPr lang="fr-FR" dirty="0"/>
              <a:t/>
            </a:r>
            <a:br>
              <a:rPr lang="fr-FR" dirty="0"/>
            </a:br>
            <a:endParaRPr lang="fr-FR" dirty="0"/>
          </a:p>
        </p:txBody>
      </p:sp>
    </p:spTree>
    <p:extLst>
      <p:ext uri="{BB962C8B-B14F-4D97-AF65-F5344CB8AC3E}">
        <p14:creationId xmlns:p14="http://schemas.microsoft.com/office/powerpoint/2010/main" val="2252377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Stockage</a:t>
            </a:r>
            <a:r>
              <a:rPr lang="fr-FR" b="1" dirty="0"/>
              <a:t/>
            </a:r>
            <a:br>
              <a:rPr lang="fr-FR" b="1" dirty="0"/>
            </a:br>
            <a:endParaRPr lang="fr-FR" dirty="0"/>
          </a:p>
        </p:txBody>
      </p:sp>
      <p:sp>
        <p:nvSpPr>
          <p:cNvPr id="3" name="Espace réservé du contenu 2"/>
          <p:cNvSpPr>
            <a:spLocks noGrp="1"/>
          </p:cNvSpPr>
          <p:nvPr>
            <p:ph idx="1"/>
          </p:nvPr>
        </p:nvSpPr>
        <p:spPr>
          <a:xfrm>
            <a:off x="674557" y="1238637"/>
            <a:ext cx="10679243" cy="4782878"/>
          </a:xfrm>
        </p:spPr>
        <p:txBody>
          <a:bodyPr>
            <a:normAutofit/>
          </a:bodyPr>
          <a:lstStyle/>
          <a:p>
            <a:endParaRPr lang="fr-FR" dirty="0" smtClean="0"/>
          </a:p>
          <a:p>
            <a:r>
              <a:rPr lang="fr-FR" dirty="0" smtClean="0"/>
              <a:t>Les </a:t>
            </a:r>
            <a:r>
              <a:rPr lang="fr-FR" dirty="0"/>
              <a:t>conditions dans lesquelles vous entreposerez vos pneus détermineront la vitesse à laquelle ils vieilliront. </a:t>
            </a:r>
            <a:endParaRPr lang="fr-FR" dirty="0" smtClean="0"/>
          </a:p>
          <a:p>
            <a:r>
              <a:rPr lang="fr-FR" dirty="0" smtClean="0"/>
              <a:t>Conservez-les </a:t>
            </a:r>
            <a:r>
              <a:rPr lang="fr-FR" dirty="0"/>
              <a:t>dans un endroit </a:t>
            </a:r>
            <a:r>
              <a:rPr lang="fr-FR" dirty="0" smtClean="0"/>
              <a:t>fermé, sec </a:t>
            </a:r>
            <a:r>
              <a:rPr lang="fr-FR" dirty="0"/>
              <a:t>et frais, à l’abri du soleil</a:t>
            </a:r>
            <a:r>
              <a:rPr lang="fr-FR" dirty="0" smtClean="0"/>
              <a:t>.</a:t>
            </a:r>
            <a:r>
              <a:rPr lang="fr-FR" dirty="0">
                <a:latin typeface="Calibri" panose="020F0502020204030204" pitchFamily="34" charset="0"/>
                <a:ea typeface="Calibri" panose="020F0502020204030204" pitchFamily="34" charset="0"/>
                <a:cs typeface="Calibri" panose="020F0502020204030204" pitchFamily="34" charset="0"/>
              </a:rPr>
              <a:t> </a:t>
            </a:r>
            <a:endParaRPr lang="fr-FR" dirty="0" smtClean="0">
              <a:latin typeface="Calibri" panose="020F0502020204030204" pitchFamily="34" charset="0"/>
              <a:ea typeface="Calibri" panose="020F0502020204030204" pitchFamily="34" charset="0"/>
              <a:cs typeface="Calibri" panose="020F0502020204030204" pitchFamily="34" charset="0"/>
            </a:endParaRPr>
          </a:p>
          <a:p>
            <a:r>
              <a:rPr lang="fr-FR" dirty="0" smtClean="0"/>
              <a:t>Roues montées gonflées -&gt; à plat, prévoir une permutation</a:t>
            </a:r>
          </a:p>
          <a:p>
            <a:r>
              <a:rPr lang="fr-FR" dirty="0" smtClean="0"/>
              <a:t>Pneus seuls -&gt; suspendus + rotation</a:t>
            </a:r>
          </a:p>
          <a:p>
            <a:r>
              <a:rPr lang="fr-FR" dirty="0" smtClean="0">
                <a:latin typeface="Calibri" panose="020F0502020204030204" pitchFamily="34" charset="0"/>
                <a:ea typeface="Times New Roman" panose="02020603050405020304" pitchFamily="18" charset="0"/>
              </a:rPr>
              <a:t>Sur un véhicule</a:t>
            </a:r>
            <a:r>
              <a:rPr lang="fr-FR" b="1" dirty="0" smtClean="0">
                <a:latin typeface="Calibri" panose="020F0502020204030204" pitchFamily="34" charset="0"/>
                <a:ea typeface="Times New Roman" panose="02020603050405020304" pitchFamily="18" charset="0"/>
              </a:rPr>
              <a:t> </a:t>
            </a:r>
            <a:r>
              <a:rPr lang="fr-FR" b="1" dirty="0">
                <a:latin typeface="Calibri" panose="020F0502020204030204" pitchFamily="34" charset="0"/>
                <a:ea typeface="Times New Roman" panose="02020603050405020304" pitchFamily="18" charset="0"/>
              </a:rPr>
              <a:t>immobilisé un mois ou </a:t>
            </a:r>
            <a:r>
              <a:rPr lang="fr-FR" b="1" dirty="0" smtClean="0">
                <a:latin typeface="Calibri" panose="020F0502020204030204" pitchFamily="34" charset="0"/>
                <a:ea typeface="Times New Roman" panose="02020603050405020304" pitchFamily="18" charset="0"/>
              </a:rPr>
              <a:t>+ :</a:t>
            </a:r>
            <a:r>
              <a:rPr lang="fr-FR" dirty="0" smtClean="0">
                <a:latin typeface="Calibri" panose="020F0502020204030204" pitchFamily="34" charset="0"/>
                <a:ea typeface="Times New Roman" panose="02020603050405020304" pitchFamily="18" charset="0"/>
              </a:rPr>
              <a:t> </a:t>
            </a:r>
            <a:r>
              <a:rPr lang="fr-FR" dirty="0">
                <a:latin typeface="Calibri" panose="020F0502020204030204" pitchFamily="34" charset="0"/>
                <a:ea typeface="Times New Roman" panose="02020603050405020304" pitchFamily="18" charset="0"/>
              </a:rPr>
              <a:t>il est nécessaire de décharger les pneus de son poids. S</a:t>
            </a:r>
            <a:r>
              <a:rPr lang="fr-FR" dirty="0" smtClean="0">
                <a:latin typeface="Calibri" panose="020F0502020204030204" pitchFamily="34" charset="0"/>
                <a:ea typeface="Times New Roman" panose="02020603050405020304" pitchFamily="18" charset="0"/>
              </a:rPr>
              <a:t>urélever </a:t>
            </a:r>
            <a:r>
              <a:rPr lang="fr-FR" dirty="0">
                <a:latin typeface="Calibri" panose="020F0502020204030204" pitchFamily="34" charset="0"/>
                <a:ea typeface="Times New Roman" panose="02020603050405020304" pitchFamily="18" charset="0"/>
              </a:rPr>
              <a:t>le véhicule ou retirer les pneus. Ne pas prendre ces mesures peut entraîner </a:t>
            </a:r>
            <a:r>
              <a:rPr lang="fr-FR" dirty="0" smtClean="0">
                <a:latin typeface="Calibri" panose="020F0502020204030204" pitchFamily="34" charset="0"/>
                <a:ea typeface="Times New Roman" panose="02020603050405020304" pitchFamily="18" charset="0"/>
              </a:rPr>
              <a:t>un </a:t>
            </a:r>
            <a:r>
              <a:rPr lang="fr-FR" dirty="0">
                <a:latin typeface="Calibri" panose="020F0502020204030204" pitchFamily="34" charset="0"/>
                <a:ea typeface="Times New Roman" panose="02020603050405020304" pitchFamily="18" charset="0"/>
              </a:rPr>
              <a:t>vieillissement prématuré des pneus ou d'autres détériorations soudaines.</a:t>
            </a:r>
            <a:endParaRPr lang="fr-FR" dirty="0">
              <a:latin typeface="Times New Roman" panose="02020603050405020304" pitchFamily="18" charset="0"/>
              <a:ea typeface="Times New Roman" panose="02020603050405020304" pitchFamily="18" charset="0"/>
            </a:endParaRPr>
          </a:p>
          <a:p>
            <a:endParaRPr lang="fr-FR" dirty="0"/>
          </a:p>
        </p:txBody>
      </p:sp>
    </p:spTree>
    <p:extLst>
      <p:ext uri="{BB962C8B-B14F-4D97-AF65-F5344CB8AC3E}">
        <p14:creationId xmlns:p14="http://schemas.microsoft.com/office/powerpoint/2010/main" val="3607032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L’étiquetage des pneumatiques</a:t>
            </a:r>
            <a:r>
              <a:rPr lang="fr-FR" dirty="0"/>
              <a:t/>
            </a:r>
            <a:br>
              <a:rPr lang="fr-FR" dirty="0"/>
            </a:br>
            <a:endParaRPr lang="fr-FR" dirty="0"/>
          </a:p>
        </p:txBody>
      </p:sp>
      <p:sp>
        <p:nvSpPr>
          <p:cNvPr id="4" name="Espace réservé du contenu 3"/>
          <p:cNvSpPr>
            <a:spLocks noGrp="1"/>
          </p:cNvSpPr>
          <p:nvPr>
            <p:ph sz="half" idx="2"/>
          </p:nvPr>
        </p:nvSpPr>
        <p:spPr>
          <a:xfrm>
            <a:off x="579698" y="1545486"/>
            <a:ext cx="5517890" cy="4735617"/>
          </a:xfrm>
        </p:spPr>
        <p:txBody>
          <a:bodyPr>
            <a:normAutofit/>
          </a:bodyPr>
          <a:lstStyle/>
          <a:p>
            <a:r>
              <a:rPr lang="fr-FR" dirty="0"/>
              <a:t>L’étiquetage des pneumatiques pour véhicules de tourisme et utilitaires légers est obligatoire depuis le 1er novembre 2012. Ces nouvelles dispositions règlementaires sont une avancée majeure en terme d’information du consommateur sur les thèmes sécuritaires (freinage sur sol mouillé</a:t>
            </a:r>
            <a:r>
              <a:rPr lang="fr-FR" dirty="0" smtClean="0"/>
              <a:t>).</a:t>
            </a:r>
            <a:endParaRPr lang="fr-FR" dirty="0"/>
          </a:p>
          <a:p>
            <a:endParaRPr lang="fr-FR" dirty="0"/>
          </a:p>
        </p:txBody>
      </p:sp>
      <p:pic>
        <p:nvPicPr>
          <p:cNvPr id="7" name="Espace réservé du contenu 6" descr="Exemple d'étiquette de pneu"/>
          <p:cNvPicPr>
            <a:picLocks noGrp="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6493878" y="1690688"/>
            <a:ext cx="4465219" cy="3914879"/>
          </a:xfrm>
          <a:prstGeom prst="rect">
            <a:avLst/>
          </a:prstGeom>
          <a:noFill/>
          <a:ln>
            <a:noFill/>
          </a:ln>
        </p:spPr>
      </p:pic>
    </p:spTree>
    <p:extLst>
      <p:ext uri="{BB962C8B-B14F-4D97-AF65-F5344CB8AC3E}">
        <p14:creationId xmlns:p14="http://schemas.microsoft.com/office/powerpoint/2010/main" val="31535403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latin typeface="+mn-lt"/>
              </a:rPr>
              <a:t>Comment, quand </a:t>
            </a:r>
            <a:r>
              <a:rPr lang="fr-FR" b="1" dirty="0">
                <a:latin typeface="+mn-lt"/>
              </a:rPr>
              <a:t>changer ses pneus ?</a:t>
            </a:r>
            <a:r>
              <a:rPr lang="fr-FR" b="1" dirty="0"/>
              <a:t/>
            </a:r>
            <a:br>
              <a:rPr lang="fr-FR" b="1" dirty="0"/>
            </a:br>
            <a:endParaRPr lang="fr-FR" dirty="0"/>
          </a:p>
        </p:txBody>
      </p:sp>
      <p:sp>
        <p:nvSpPr>
          <p:cNvPr id="3" name="Espace réservé du contenu 2"/>
          <p:cNvSpPr>
            <a:spLocks noGrp="1"/>
          </p:cNvSpPr>
          <p:nvPr>
            <p:ph idx="1"/>
          </p:nvPr>
        </p:nvSpPr>
        <p:spPr>
          <a:xfrm>
            <a:off x="838200" y="1569593"/>
            <a:ext cx="10515600" cy="4351338"/>
          </a:xfrm>
        </p:spPr>
        <p:txBody>
          <a:bodyPr>
            <a:normAutofit fontScale="70000" lnSpcReduction="20000"/>
          </a:bodyPr>
          <a:lstStyle/>
          <a:p>
            <a:pPr marL="0" indent="0">
              <a:buNone/>
            </a:pPr>
            <a:endParaRPr lang="fr-FR" dirty="0" smtClean="0"/>
          </a:p>
          <a:p>
            <a:r>
              <a:rPr lang="fr-FR" dirty="0" smtClean="0"/>
              <a:t>Les </a:t>
            </a:r>
            <a:r>
              <a:rPr lang="fr-FR" dirty="0"/>
              <a:t>pneus ne durent pas éternellement. Les deux raisons principales pour lesquelles une personne achète des pneus sont l’usure de la bande de roulement et les dommages aux pneus</a:t>
            </a:r>
            <a:r>
              <a:rPr lang="fr-FR" dirty="0" smtClean="0"/>
              <a:t>.</a:t>
            </a:r>
          </a:p>
          <a:p>
            <a:endParaRPr lang="fr-FR" dirty="0"/>
          </a:p>
          <a:p>
            <a:r>
              <a:rPr lang="fr-FR" b="1" dirty="0" smtClean="0"/>
              <a:t>Par quatre ou par deux</a:t>
            </a:r>
            <a:r>
              <a:rPr lang="fr-FR" b="1" dirty="0"/>
              <a:t> ?</a:t>
            </a:r>
          </a:p>
          <a:p>
            <a:r>
              <a:rPr lang="fr-FR" dirty="0"/>
              <a:t>Idéalement, les 4 roues d’une voiture doivent être équipées de pneus </a:t>
            </a:r>
            <a:r>
              <a:rPr lang="fr-FR" dirty="0" smtClean="0"/>
              <a:t>identiques, </a:t>
            </a:r>
            <a:r>
              <a:rPr lang="fr-FR" dirty="0"/>
              <a:t>ou au </a:t>
            </a:r>
            <a:r>
              <a:rPr lang="fr-FR" dirty="0" smtClean="0"/>
              <a:t>moins deux pneus semblables sur le même essieu.</a:t>
            </a:r>
          </a:p>
          <a:p>
            <a:pPr marL="0" indent="0">
              <a:buNone/>
            </a:pPr>
            <a:endParaRPr lang="fr-FR" dirty="0" smtClean="0"/>
          </a:p>
          <a:p>
            <a:r>
              <a:rPr lang="fr-FR" b="1" dirty="0" smtClean="0"/>
              <a:t>LIMITE D’USURE LEGALE</a:t>
            </a:r>
          </a:p>
          <a:p>
            <a:pPr marL="0" indent="0">
              <a:buNone/>
            </a:pPr>
            <a:r>
              <a:rPr lang="fr-FR" b="1" dirty="0" smtClean="0"/>
              <a:t>     </a:t>
            </a:r>
            <a:r>
              <a:rPr lang="fr-FR" dirty="0" smtClean="0"/>
              <a:t>Ce </a:t>
            </a:r>
            <a:r>
              <a:rPr lang="fr-FR" dirty="0"/>
              <a:t>que dit le Code de la Route :</a:t>
            </a:r>
          </a:p>
          <a:p>
            <a:pPr lvl="0"/>
            <a:r>
              <a:rPr lang="fr-FR" dirty="0"/>
              <a:t>«</a:t>
            </a:r>
            <a:r>
              <a:rPr lang="fr-FR" b="1" dirty="0"/>
              <a:t>Le témoin d’usure de 1,6 millimètre indique la hauteur de gomme minimum légale</a:t>
            </a:r>
            <a:r>
              <a:rPr lang="fr-FR" dirty="0"/>
              <a:t>».</a:t>
            </a:r>
          </a:p>
          <a:p>
            <a:pPr lvl="0"/>
            <a:r>
              <a:rPr lang="fr-FR" dirty="0"/>
              <a:t>«La différence entre la profondeur des rainures principales de 2 pneumatiques montés sur un même essieu ne doit pas dépasser 5 millimètres».</a:t>
            </a:r>
          </a:p>
          <a:p>
            <a:endParaRPr lang="fr-FR" dirty="0"/>
          </a:p>
          <a:p>
            <a:endParaRPr lang="fr-FR" dirty="0"/>
          </a:p>
        </p:txBody>
      </p:sp>
    </p:spTree>
    <p:extLst>
      <p:ext uri="{BB962C8B-B14F-4D97-AF65-F5344CB8AC3E}">
        <p14:creationId xmlns:p14="http://schemas.microsoft.com/office/powerpoint/2010/main" val="17901735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latin typeface="+mn-lt"/>
              </a:rPr>
              <a:t>Gonflage à </a:t>
            </a:r>
            <a:r>
              <a:rPr lang="fr-FR" b="1" dirty="0">
                <a:latin typeface="+mn-lt"/>
              </a:rPr>
              <a:t>l'azote : les avantages</a:t>
            </a:r>
            <a:r>
              <a:rPr lang="fr-FR" b="1" dirty="0"/>
              <a:t/>
            </a:r>
            <a:br>
              <a:rPr lang="fr-FR" b="1" dirty="0"/>
            </a:br>
            <a:endParaRPr lang="fr-FR" dirty="0"/>
          </a:p>
        </p:txBody>
      </p:sp>
      <p:sp>
        <p:nvSpPr>
          <p:cNvPr id="3" name="Espace réservé du contenu 2"/>
          <p:cNvSpPr>
            <a:spLocks noGrp="1"/>
          </p:cNvSpPr>
          <p:nvPr>
            <p:ph idx="1"/>
          </p:nvPr>
        </p:nvSpPr>
        <p:spPr>
          <a:xfrm>
            <a:off x="838200" y="1185545"/>
            <a:ext cx="10515600" cy="4351338"/>
          </a:xfrm>
        </p:spPr>
        <p:txBody>
          <a:bodyPr>
            <a:normAutofit/>
          </a:bodyPr>
          <a:lstStyle/>
          <a:p>
            <a:endParaRPr lang="fr-FR" dirty="0" smtClean="0"/>
          </a:p>
          <a:p>
            <a:r>
              <a:rPr lang="fr-FR" dirty="0" smtClean="0"/>
              <a:t>Il est </a:t>
            </a:r>
            <a:r>
              <a:rPr lang="fr-FR" dirty="0"/>
              <a:t>possible de mettre autre chose que de l'air dans </a:t>
            </a:r>
            <a:r>
              <a:rPr lang="fr-FR" dirty="0" smtClean="0"/>
              <a:t>les pneus. </a:t>
            </a:r>
          </a:p>
          <a:p>
            <a:r>
              <a:rPr lang="fr-FR" dirty="0" smtClean="0"/>
              <a:t>L'azote </a:t>
            </a:r>
            <a:r>
              <a:rPr lang="fr-FR" dirty="0"/>
              <a:t>se révèle en effet être un gaz de substitution qui peut apporter certains </a:t>
            </a:r>
            <a:r>
              <a:rPr lang="fr-FR" dirty="0" smtClean="0"/>
              <a:t>avantages</a:t>
            </a:r>
            <a:r>
              <a:rPr lang="fr-FR" dirty="0"/>
              <a:t> </a:t>
            </a:r>
            <a:r>
              <a:rPr lang="fr-FR" dirty="0" smtClean="0"/>
              <a:t>-&gt; pas de surpression à l’échauffement, moins de déperdition, usure + régulière (anecdotique)</a:t>
            </a:r>
          </a:p>
          <a:p>
            <a:r>
              <a:rPr lang="fr-FR" dirty="0" smtClean="0"/>
              <a:t>Inconvénient : prix -&gt; 10 à 15 € pour 4 pneus.</a:t>
            </a:r>
          </a:p>
          <a:p>
            <a:r>
              <a:rPr lang="fr-FR" dirty="0" smtClean="0"/>
              <a:t>Cependant</a:t>
            </a:r>
            <a:r>
              <a:rPr lang="fr-FR" dirty="0"/>
              <a:t>, il faut noter qu'il s'agit là d'un sujet plutôt </a:t>
            </a:r>
            <a:r>
              <a:rPr lang="fr-FR" dirty="0" smtClean="0"/>
              <a:t>controversé </a:t>
            </a:r>
            <a:r>
              <a:rPr lang="fr-FR" dirty="0"/>
              <a:t>et qu'on entend un peu tout et son </a:t>
            </a:r>
            <a:r>
              <a:rPr lang="fr-FR" dirty="0" smtClean="0"/>
              <a:t>contraire.</a:t>
            </a:r>
          </a:p>
          <a:p>
            <a:r>
              <a:rPr lang="fr-FR" dirty="0" smtClean="0"/>
              <a:t> D’autant que dans l’air, l’azote est déjà présent à 80 %, alors …</a:t>
            </a:r>
          </a:p>
          <a:p>
            <a:endParaRPr lang="fr-FR" dirty="0"/>
          </a:p>
          <a:p>
            <a:pPr marL="0" indent="0">
              <a:buNone/>
            </a:pPr>
            <a:endParaRPr lang="fr-FR" dirty="0"/>
          </a:p>
          <a:p>
            <a:endParaRPr lang="fr-FR" dirty="0"/>
          </a:p>
        </p:txBody>
      </p:sp>
    </p:spTree>
    <p:extLst>
      <p:ext uri="{BB962C8B-B14F-4D97-AF65-F5344CB8AC3E}">
        <p14:creationId xmlns:p14="http://schemas.microsoft.com/office/powerpoint/2010/main" val="8756783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870" y="415119"/>
            <a:ext cx="11027664" cy="6032421"/>
          </a:xfrm>
          <a:prstGeom prst="rect">
            <a:avLst/>
          </a:prstGeom>
        </p:spPr>
        <p:txBody>
          <a:bodyPr wrap="square">
            <a:spAutoFit/>
          </a:bodyPr>
          <a:lstStyle/>
          <a:p>
            <a:r>
              <a:rPr lang="fr-FR" sz="3200" b="1" dirty="0"/>
              <a:t>Le </a:t>
            </a:r>
            <a:r>
              <a:rPr lang="fr-FR" sz="3200" b="1" dirty="0" smtClean="0"/>
              <a:t>rechapage ou remoulage </a:t>
            </a:r>
          </a:p>
          <a:p>
            <a:endParaRPr lang="fr-FR" dirty="0"/>
          </a:p>
          <a:p>
            <a:pPr lvl="0" eaLnBrk="0" fontAlgn="base" hangingPunct="0">
              <a:spcBef>
                <a:spcPct val="0"/>
              </a:spcBef>
              <a:spcAft>
                <a:spcPct val="0"/>
              </a:spcAft>
            </a:pPr>
            <a:r>
              <a:rPr lang="fr-FR" sz="2400" dirty="0"/>
              <a:t>C’est une technique qui consiste à remplacer sur la carcasse d’un pneu certaines parties comme la bande de roulement ou les flancs, lorsque celles-ci sont usées. Cela permet de donner une </a:t>
            </a:r>
            <a:r>
              <a:rPr lang="fr-FR" sz="2400" dirty="0" smtClean="0"/>
              <a:t>2</a:t>
            </a:r>
            <a:r>
              <a:rPr lang="fr-FR" sz="2400" baseline="30000" dirty="0" smtClean="0"/>
              <a:t>ème</a:t>
            </a:r>
            <a:r>
              <a:rPr lang="fr-FR" sz="2400" dirty="0" smtClean="0"/>
              <a:t> vie </a:t>
            </a:r>
            <a:r>
              <a:rPr lang="fr-FR" sz="2400" dirty="0"/>
              <a:t>à un pneu et pour le consommateur, de réaliser des économies sans sacrifier sur la </a:t>
            </a:r>
            <a:r>
              <a:rPr lang="fr-FR" sz="2400" dirty="0" smtClean="0"/>
              <a:t>qualité. Cette technique est </a:t>
            </a:r>
            <a:r>
              <a:rPr lang="fr-FR" sz="2400" dirty="0"/>
              <a:t>très courante dans le monde </a:t>
            </a:r>
            <a:r>
              <a:rPr lang="fr-FR" sz="2400" dirty="0" smtClean="0"/>
              <a:t>du </a:t>
            </a:r>
            <a:r>
              <a:rPr lang="fr-FR" sz="2400" dirty="0"/>
              <a:t>poids </a:t>
            </a:r>
            <a:r>
              <a:rPr lang="fr-FR" sz="2400" dirty="0" smtClean="0"/>
              <a:t>lourd. </a:t>
            </a:r>
            <a:r>
              <a:rPr lang="fr-FR" altLang="fr-FR" sz="2400" dirty="0"/>
              <a:t>En France, selon l’article 4 du Code de la Route (arrêté du 24/10/94), il est autorisé de </a:t>
            </a:r>
            <a:r>
              <a:rPr lang="fr-FR" altLang="fr-FR" sz="2400" dirty="0" smtClean="0"/>
              <a:t>les </a:t>
            </a:r>
            <a:r>
              <a:rPr lang="fr-FR" altLang="fr-FR" sz="2400" dirty="0"/>
              <a:t>à l’avant comme à l’arrière des </a:t>
            </a:r>
            <a:r>
              <a:rPr lang="fr-FR" altLang="fr-FR" sz="2400" dirty="0" smtClean="0"/>
              <a:t>VPL de + de </a:t>
            </a:r>
            <a:r>
              <a:rPr lang="fr-FR" altLang="fr-FR" sz="2400" dirty="0"/>
              <a:t>plus de 3,5 tonnes, y compris pour le transport de personnes ou de matières </a:t>
            </a:r>
            <a:r>
              <a:rPr lang="fr-FR" altLang="fr-FR" sz="2400" dirty="0" smtClean="0"/>
              <a:t>dangereuses.</a:t>
            </a:r>
          </a:p>
          <a:p>
            <a:pPr lvl="0" eaLnBrk="0" fontAlgn="base" hangingPunct="0">
              <a:spcBef>
                <a:spcPct val="0"/>
              </a:spcBef>
              <a:spcAft>
                <a:spcPct val="0"/>
              </a:spcAft>
            </a:pPr>
            <a:endParaRPr lang="fr-FR" sz="2400" dirty="0" smtClean="0"/>
          </a:p>
          <a:p>
            <a:r>
              <a:rPr lang="fr-FR" sz="2400" dirty="0" smtClean="0"/>
              <a:t>Les </a:t>
            </a:r>
            <a:r>
              <a:rPr lang="fr-FR" sz="2400" dirty="0"/>
              <a:t>pneus à rechaper sont rigoureusement examinés. La bande de roulement usée est ensuite </a:t>
            </a:r>
            <a:r>
              <a:rPr lang="fr-FR" sz="2400" dirty="0" smtClean="0"/>
              <a:t>enlevée, les </a:t>
            </a:r>
            <a:r>
              <a:rPr lang="fr-FR" sz="2400" dirty="0"/>
              <a:t>éventuelles parties </a:t>
            </a:r>
            <a:r>
              <a:rPr lang="fr-FR" sz="2400" dirty="0" smtClean="0"/>
              <a:t>détériorées</a:t>
            </a:r>
            <a:r>
              <a:rPr lang="fr-FR" sz="2400" dirty="0"/>
              <a:t> </a:t>
            </a:r>
            <a:r>
              <a:rPr lang="fr-FR" sz="2400" dirty="0" smtClean="0"/>
              <a:t>sont supprimées et remplacées </a:t>
            </a:r>
            <a:r>
              <a:rPr lang="fr-FR" sz="2400" dirty="0"/>
              <a:t>par des matériaux neufs. </a:t>
            </a:r>
            <a:endParaRPr lang="fr-FR" sz="2400" dirty="0" smtClean="0"/>
          </a:p>
          <a:p>
            <a:r>
              <a:rPr lang="fr-FR" sz="2400" dirty="0" smtClean="0"/>
              <a:t>Ensuite</a:t>
            </a:r>
            <a:r>
              <a:rPr lang="fr-FR" sz="2400" dirty="0"/>
              <a:t>, une bandelette de gomme neuve est appliquée sur la circonférence </a:t>
            </a:r>
            <a:r>
              <a:rPr lang="fr-FR" sz="2400" dirty="0" smtClean="0"/>
              <a:t>et les flancs du </a:t>
            </a:r>
            <a:r>
              <a:rPr lang="fr-FR" sz="2400" dirty="0"/>
              <a:t>pneu, qui est </a:t>
            </a:r>
            <a:r>
              <a:rPr lang="fr-FR" sz="2400" dirty="0" smtClean="0"/>
              <a:t>ensuite placé </a:t>
            </a:r>
            <a:r>
              <a:rPr lang="fr-FR" sz="2400" dirty="0"/>
              <a:t>dans un </a:t>
            </a:r>
            <a:r>
              <a:rPr lang="fr-FR" sz="2400" dirty="0" smtClean="0"/>
              <a:t>moule, pour vulcanisation, à chaud ou à froid, selon.</a:t>
            </a:r>
            <a:endParaRPr lang="fr-FR" sz="2400" dirty="0"/>
          </a:p>
        </p:txBody>
      </p:sp>
    </p:spTree>
    <p:extLst>
      <p:ext uri="{BB962C8B-B14F-4D97-AF65-F5344CB8AC3E}">
        <p14:creationId xmlns:p14="http://schemas.microsoft.com/office/powerpoint/2010/main" val="33102317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8368" y="432179"/>
            <a:ext cx="11137392" cy="6232475"/>
          </a:xfrm>
          <a:prstGeom prst="rect">
            <a:avLst/>
          </a:prstGeom>
        </p:spPr>
        <p:txBody>
          <a:bodyPr wrap="square">
            <a:spAutoFit/>
          </a:bodyPr>
          <a:lstStyle/>
          <a:p>
            <a:r>
              <a:rPr lang="fr-FR" sz="2000" b="1" u="sng" dirty="0" smtClean="0"/>
              <a:t>Qualité d’un </a:t>
            </a:r>
            <a:r>
              <a:rPr lang="fr-FR" sz="2000" b="1" u="sng" dirty="0"/>
              <a:t>pneu rechapé </a:t>
            </a:r>
            <a:r>
              <a:rPr lang="fr-FR" sz="2000" b="1" u="sng" dirty="0" smtClean="0"/>
              <a:t>?</a:t>
            </a:r>
          </a:p>
          <a:p>
            <a:endParaRPr lang="fr-FR" b="1" dirty="0"/>
          </a:p>
          <a:p>
            <a:r>
              <a:rPr lang="fr-FR" sz="1900" dirty="0"/>
              <a:t>Le pneu rechapé suscite souvent des doutes quant à sa qualité et sa sécurité.</a:t>
            </a:r>
          </a:p>
          <a:p>
            <a:r>
              <a:rPr lang="fr-FR" sz="1900" dirty="0"/>
              <a:t>Il faut savoir que depuis 2002, la législation encadre strictement la fabrication ainsi que la commercialisation des pneus rechapés. I</a:t>
            </a:r>
            <a:r>
              <a:rPr lang="fr-FR" sz="1900" dirty="0" smtClean="0"/>
              <a:t>l </a:t>
            </a:r>
            <a:r>
              <a:rPr lang="fr-FR" sz="1900" dirty="0"/>
              <a:t>sont soumis aux mêmes tests sécuritaires de performances que les pneumatiques neufs</a:t>
            </a:r>
            <a:r>
              <a:rPr lang="fr-FR" sz="1900" dirty="0" smtClean="0"/>
              <a:t>.</a:t>
            </a:r>
          </a:p>
          <a:p>
            <a:endParaRPr lang="fr-FR" sz="1900" dirty="0"/>
          </a:p>
          <a:p>
            <a:r>
              <a:rPr lang="fr-FR" sz="1900" dirty="0"/>
              <a:t>Pour ce faire, l’homologation des ateliers de rechapage est accordée par le Ministère des transports après audit, contrôles et essais réalisés par un laboratoire agréé. </a:t>
            </a:r>
            <a:endParaRPr lang="fr-FR" sz="1900" dirty="0" smtClean="0"/>
          </a:p>
          <a:p>
            <a:endParaRPr lang="fr-FR" sz="1900" dirty="0" smtClean="0"/>
          </a:p>
          <a:p>
            <a:r>
              <a:rPr lang="fr-FR" sz="1900" dirty="0" smtClean="0"/>
              <a:t>Les exigences </a:t>
            </a:r>
            <a:r>
              <a:rPr lang="fr-FR" sz="1900" dirty="0"/>
              <a:t>sont </a:t>
            </a:r>
            <a:r>
              <a:rPr lang="fr-FR" sz="1900" dirty="0" smtClean="0"/>
              <a:t>identiques </a:t>
            </a:r>
            <a:r>
              <a:rPr lang="fr-FR" sz="1900" dirty="0"/>
              <a:t>à celles imposées aux pneumatiques </a:t>
            </a:r>
            <a:r>
              <a:rPr lang="fr-FR" sz="1900" dirty="0" smtClean="0"/>
              <a:t>neufs.</a:t>
            </a:r>
          </a:p>
          <a:p>
            <a:pPr lvl="0"/>
            <a:r>
              <a:rPr lang="fr-FR" sz="1900" dirty="0" smtClean="0"/>
              <a:t>Identification </a:t>
            </a:r>
            <a:r>
              <a:rPr lang="fr-FR" sz="1900" dirty="0"/>
              <a:t>précise du pneumatique (mention </a:t>
            </a:r>
            <a:r>
              <a:rPr lang="fr-FR" sz="1900" dirty="0" smtClean="0"/>
              <a:t>«rechapé», </a:t>
            </a:r>
            <a:r>
              <a:rPr lang="fr-FR" sz="1900" dirty="0"/>
              <a:t>marque du rechapeur, numéro d’homologation, caractéristiques dimensionnelles, indices de charges et code de vitesses admissibles, date de fabrication</a:t>
            </a:r>
            <a:r>
              <a:rPr lang="fr-FR" sz="1900" dirty="0" smtClean="0"/>
              <a:t>).</a:t>
            </a:r>
          </a:p>
          <a:p>
            <a:pPr lvl="0"/>
            <a:endParaRPr lang="fr-FR" sz="1900" dirty="0"/>
          </a:p>
          <a:p>
            <a:r>
              <a:rPr lang="fr-FR" sz="1900" b="1" dirty="0" smtClean="0"/>
              <a:t>Pourquoi choisir </a:t>
            </a:r>
            <a:r>
              <a:rPr lang="fr-FR" sz="1900" b="1" dirty="0"/>
              <a:t>un pneu réchappé ?</a:t>
            </a:r>
          </a:p>
          <a:p>
            <a:r>
              <a:rPr lang="fr-FR" sz="1900" dirty="0" smtClean="0"/>
              <a:t>Par </a:t>
            </a:r>
            <a:r>
              <a:rPr lang="fr-FR" sz="1900" dirty="0"/>
              <a:t>soucis d’économie </a:t>
            </a:r>
            <a:r>
              <a:rPr lang="fr-FR" sz="1900" dirty="0" smtClean="0"/>
              <a:t>pour </a:t>
            </a:r>
            <a:r>
              <a:rPr lang="fr-FR" sz="1900" dirty="0"/>
              <a:t>équiper un véhicule qui roule </a:t>
            </a:r>
            <a:r>
              <a:rPr lang="fr-FR" sz="1900" dirty="0" smtClean="0"/>
              <a:t>peu</a:t>
            </a:r>
            <a:r>
              <a:rPr lang="fr-FR" sz="1900" dirty="0"/>
              <a:t>.</a:t>
            </a:r>
            <a:r>
              <a:rPr lang="fr-FR" sz="1900" dirty="0" smtClean="0"/>
              <a:t> </a:t>
            </a:r>
            <a:r>
              <a:rPr lang="fr-FR" sz="1900" dirty="0"/>
              <a:t>Le pneu rechapé est la meilleure alternative au pneu d’occasion. Car ce dernier </a:t>
            </a:r>
            <a:r>
              <a:rPr lang="fr-FR" sz="1900" dirty="0" smtClean="0"/>
              <a:t>aura des </a:t>
            </a:r>
            <a:r>
              <a:rPr lang="fr-FR" sz="1900" dirty="0"/>
              <a:t>dégradations </a:t>
            </a:r>
            <a:r>
              <a:rPr lang="fr-FR" sz="1900" dirty="0" smtClean="0"/>
              <a:t>liées </a:t>
            </a:r>
            <a:r>
              <a:rPr lang="fr-FR" sz="1900" dirty="0"/>
              <a:t>à </a:t>
            </a:r>
            <a:r>
              <a:rPr lang="fr-FR" sz="1900" dirty="0" smtClean="0"/>
              <a:t>l’usage </a:t>
            </a:r>
            <a:r>
              <a:rPr lang="fr-FR" sz="1900" dirty="0"/>
              <a:t>qui ne </a:t>
            </a:r>
            <a:r>
              <a:rPr lang="fr-FR" sz="1900" dirty="0" smtClean="0"/>
              <a:t>seront </a:t>
            </a:r>
            <a:r>
              <a:rPr lang="fr-FR" sz="1900" dirty="0"/>
              <a:t>pas forcément </a:t>
            </a:r>
            <a:r>
              <a:rPr lang="fr-FR" sz="1900" dirty="0" smtClean="0"/>
              <a:t>repérables </a:t>
            </a:r>
            <a:r>
              <a:rPr lang="fr-FR" sz="1900" dirty="0"/>
              <a:t>à l’œil </a:t>
            </a:r>
            <a:r>
              <a:rPr lang="fr-FR" sz="1900" dirty="0" smtClean="0"/>
              <a:t>nu, et surtout pas réparables.</a:t>
            </a:r>
          </a:p>
          <a:p>
            <a:endParaRPr lang="fr-FR" sz="1900" dirty="0"/>
          </a:p>
          <a:p>
            <a:r>
              <a:rPr lang="fr-FR" sz="1900" dirty="0"/>
              <a:t>A contrario, le pneu rechapé est un pneu de seconde main, mais qui a été re-manufacturé pour lui redonner les propriétés d’un pneu neuf. Il représente donc un choix malin et un bon plan pour le changement de vos pneus. Pensez- y !</a:t>
            </a:r>
          </a:p>
        </p:txBody>
      </p:sp>
    </p:spTree>
    <p:extLst>
      <p:ext uri="{BB962C8B-B14F-4D97-AF65-F5344CB8AC3E}">
        <p14:creationId xmlns:p14="http://schemas.microsoft.com/office/powerpoint/2010/main" val="2240042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47344" y="0"/>
            <a:ext cx="10515600" cy="1325563"/>
          </a:xfrm>
        </p:spPr>
        <p:txBody>
          <a:bodyPr/>
          <a:lstStyle/>
          <a:p>
            <a:r>
              <a:rPr lang="fr-FR" b="1" dirty="0"/>
              <a:t>Construction d’un pneu</a:t>
            </a:r>
          </a:p>
        </p:txBody>
      </p:sp>
      <p:pic>
        <p:nvPicPr>
          <p:cNvPr id="4" name="Image 3" descr="http://www.bfgoodrich.fr/var/plain_site/storage/images/media/images/visuels_ecorches/ecorche_francais.jpg/1462303-1-fre-FR/Ecorche_FRANCAIS.jpg_reference.jpg"/>
          <p:cNvPicPr/>
          <p:nvPr/>
        </p:nvPicPr>
        <p:blipFill>
          <a:blip r:embed="rId2">
            <a:extLst>
              <a:ext uri="{28A0092B-C50C-407E-A947-70E740481C1C}">
                <a14:useLocalDpi xmlns:a14="http://schemas.microsoft.com/office/drawing/2010/main" val="0"/>
              </a:ext>
            </a:extLst>
          </a:blip>
          <a:srcRect/>
          <a:stretch>
            <a:fillRect/>
          </a:stretch>
        </p:blipFill>
        <p:spPr bwMode="auto">
          <a:xfrm>
            <a:off x="2982144" y="850393"/>
            <a:ext cx="8457000" cy="4967590"/>
          </a:xfrm>
          <a:prstGeom prst="rect">
            <a:avLst/>
          </a:prstGeom>
          <a:noFill/>
          <a:ln>
            <a:noFill/>
          </a:ln>
        </p:spPr>
      </p:pic>
    </p:spTree>
    <p:extLst>
      <p:ext uri="{BB962C8B-B14F-4D97-AF65-F5344CB8AC3E}">
        <p14:creationId xmlns:p14="http://schemas.microsoft.com/office/powerpoint/2010/main" val="2077030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874649"/>
            <a:ext cx="10515600" cy="4351338"/>
          </a:xfrm>
        </p:spPr>
        <p:txBody>
          <a:bodyPr>
            <a:normAutofit fontScale="92500"/>
          </a:bodyPr>
          <a:lstStyle/>
          <a:p>
            <a:pPr marL="0" indent="0">
              <a:buNone/>
            </a:pPr>
            <a:r>
              <a:rPr lang="fr-FR" sz="3500" b="1" dirty="0" smtClean="0"/>
              <a:t>Définition</a:t>
            </a:r>
          </a:p>
          <a:p>
            <a:pPr marL="0" indent="0">
              <a:buNone/>
            </a:pPr>
            <a:endParaRPr lang="fr-FR" sz="3500" b="1" dirty="0" smtClean="0"/>
          </a:p>
          <a:p>
            <a:r>
              <a:rPr lang="fr-FR" dirty="0" smtClean="0"/>
              <a:t>Un </a:t>
            </a:r>
            <a:r>
              <a:rPr lang="fr-FR" dirty="0"/>
              <a:t>pneumatique est un solide souple de forme torique formé de gomme et autres matériaux textiles et/ou </a:t>
            </a:r>
            <a:r>
              <a:rPr lang="fr-FR" dirty="0" smtClean="0"/>
              <a:t>métalliques. Il </a:t>
            </a:r>
            <a:r>
              <a:rPr lang="fr-FR" dirty="0"/>
              <a:t>est conçu pour être monté sur la jante d'une </a:t>
            </a:r>
            <a:r>
              <a:rPr lang="fr-FR" dirty="0" smtClean="0"/>
              <a:t>roue. </a:t>
            </a:r>
          </a:p>
          <a:p>
            <a:r>
              <a:rPr lang="fr-FR" dirty="0" smtClean="0"/>
              <a:t>Il </a:t>
            </a:r>
            <a:r>
              <a:rPr lang="fr-FR" dirty="0"/>
              <a:t>assure le contact de la roue avec le sol, procurant une certaine adhérence, un amortissement des chocs et des </a:t>
            </a:r>
            <a:r>
              <a:rPr lang="fr-FR" dirty="0" smtClean="0"/>
              <a:t>vibrations, </a:t>
            </a:r>
            <a:r>
              <a:rPr lang="fr-FR" dirty="0"/>
              <a:t>facilitant ainsi le déplacement des véhicules </a:t>
            </a:r>
            <a:r>
              <a:rPr lang="fr-FR" dirty="0" smtClean="0"/>
              <a:t>terrestres.</a:t>
            </a:r>
          </a:p>
          <a:p>
            <a:r>
              <a:rPr lang="fr-FR" dirty="0" smtClean="0"/>
              <a:t>Le </a:t>
            </a:r>
            <a:r>
              <a:rPr lang="fr-FR" dirty="0"/>
              <a:t>marquage d’un pneu </a:t>
            </a:r>
            <a:r>
              <a:rPr lang="fr-FR" dirty="0" smtClean="0"/>
              <a:t>inscrit sur son flanc correspond </a:t>
            </a:r>
            <a:r>
              <a:rPr lang="fr-FR" dirty="0"/>
              <a:t>aux indications </a:t>
            </a:r>
            <a:r>
              <a:rPr lang="fr-FR" dirty="0" smtClean="0"/>
              <a:t>de </a:t>
            </a:r>
            <a:r>
              <a:rPr lang="fr-FR" dirty="0"/>
              <a:t>la </a:t>
            </a:r>
            <a:r>
              <a:rPr lang="fr-FR" dirty="0" smtClean="0"/>
              <a:t>marque, </a:t>
            </a:r>
            <a:r>
              <a:rPr lang="fr-FR" dirty="0"/>
              <a:t>de la </a:t>
            </a:r>
            <a:r>
              <a:rPr lang="fr-FR" dirty="0" smtClean="0"/>
              <a:t>gamme, de la </a:t>
            </a:r>
            <a:r>
              <a:rPr lang="fr-FR" dirty="0"/>
              <a:t>dimension et </a:t>
            </a:r>
            <a:r>
              <a:rPr lang="fr-FR" dirty="0" smtClean="0"/>
              <a:t>des </a:t>
            </a:r>
            <a:r>
              <a:rPr lang="fr-FR" dirty="0"/>
              <a:t>caractéristiques du pneu </a:t>
            </a:r>
            <a:r>
              <a:rPr lang="fr-FR" dirty="0" smtClean="0"/>
              <a:t>:</a:t>
            </a:r>
            <a:endParaRPr lang="fr-FR" dirty="0"/>
          </a:p>
        </p:txBody>
      </p:sp>
    </p:spTree>
    <p:extLst>
      <p:ext uri="{BB962C8B-B14F-4D97-AF65-F5344CB8AC3E}">
        <p14:creationId xmlns:p14="http://schemas.microsoft.com/office/powerpoint/2010/main" val="7934632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Image 8" descr="club_photo[5749634,d2b,299,19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9218" y="2291411"/>
            <a:ext cx="3236667" cy="216018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2"/>
          <p:cNvSpPr>
            <a:spLocks noChangeArrowheads="1"/>
          </p:cNvSpPr>
          <p:nvPr/>
        </p:nvSpPr>
        <p:spPr bwMode="auto">
          <a:xfrm>
            <a:off x="186847" y="19310"/>
            <a:ext cx="11447686" cy="6704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25392" rIns="91440" bIns="0" numCol="1" anchor="ctr" anchorCtr="0" compatLnSpc="1">
            <a:prstTxWarp prst="textNoShape">
              <a:avLst/>
            </a:prstTxWarp>
            <a:spAutoFit/>
          </a:bodyPr>
          <a:lstStyle/>
          <a:p>
            <a:pPr lvl="0" eaLnBrk="0" fontAlgn="base" hangingPunct="0">
              <a:spcBef>
                <a:spcPct val="0"/>
              </a:spcBef>
              <a:spcAft>
                <a:spcPct val="0"/>
              </a:spcAft>
            </a:pPr>
            <a:r>
              <a:rPr lang="fr-FR" altLang="fr-FR" sz="4400" b="1" dirty="0">
                <a:ea typeface="Times New Roman" panose="02020603050405020304" pitchFamily="18" charset="0"/>
              </a:rPr>
              <a:t>P</a:t>
            </a:r>
            <a:r>
              <a:rPr lang="fr-FR" altLang="fr-FR" sz="4400" b="1" dirty="0" smtClean="0">
                <a:ea typeface="Times New Roman" panose="02020603050405020304" pitchFamily="18" charset="0"/>
              </a:rPr>
              <a:t>neu </a:t>
            </a:r>
            <a:r>
              <a:rPr lang="fr-FR" altLang="fr-FR" sz="4400" b="1" dirty="0">
                <a:ea typeface="Times New Roman" panose="02020603050405020304" pitchFamily="18" charset="0"/>
              </a:rPr>
              <a:t>hiver </a:t>
            </a:r>
            <a:r>
              <a:rPr lang="fr-FR" altLang="fr-FR" sz="4400" b="1" dirty="0" smtClean="0">
                <a:ea typeface="Times New Roman" panose="02020603050405020304" pitchFamily="18" charset="0"/>
              </a:rPr>
              <a:t>clouté</a:t>
            </a:r>
            <a:endParaRPr kumimoji="0" lang="fr-FR" altLang="fr-FR" sz="4400" b="1" i="0" u="none" strike="noStrike" cap="none" normalizeH="0" baseline="0" dirty="0" smtClean="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fr-FR" altLang="fr-FR" sz="2400" dirty="0" smtClean="0">
                <a:ea typeface="Times New Roman" panose="02020603050405020304" pitchFamily="18" charset="0"/>
              </a:rPr>
              <a:t>Il </a:t>
            </a:r>
            <a:r>
              <a:rPr kumimoji="0" lang="fr-FR" altLang="fr-FR" sz="2400" b="0" i="0" u="none" strike="noStrike" cap="none" normalizeH="0" baseline="0" dirty="0" smtClean="0">
                <a:ln>
                  <a:noFill/>
                </a:ln>
                <a:solidFill>
                  <a:schemeClr val="tx1"/>
                </a:solidFill>
                <a:effectLst/>
                <a:ea typeface="Times New Roman" panose="02020603050405020304" pitchFamily="18" charset="0"/>
              </a:rPr>
              <a:t>présente des pointes métalliques sur la bande de</a:t>
            </a:r>
            <a:r>
              <a:rPr kumimoji="0" lang="fr-FR" altLang="fr-FR" sz="2400" b="0" i="0" u="none" strike="noStrike" cap="none" normalizeH="0" dirty="0" smtClean="0">
                <a:ln>
                  <a:noFill/>
                </a:ln>
                <a:solidFill>
                  <a:schemeClr val="tx1"/>
                </a:solidFill>
                <a:effectLst/>
                <a:ea typeface="Times New Roman" panose="02020603050405020304" pitchFamily="18" charset="0"/>
              </a:rPr>
              <a:t> roulement</a:t>
            </a:r>
            <a:r>
              <a:rPr kumimoji="0" lang="fr-FR" altLang="fr-FR" sz="2400" b="0" i="0" u="none" strike="noStrike" cap="none" normalizeH="0" baseline="0" dirty="0" smtClean="0">
                <a:ln>
                  <a:noFill/>
                </a:ln>
                <a:solidFill>
                  <a:schemeClr val="tx1"/>
                </a:solidFill>
                <a:effectLst/>
                <a:ea typeface="Times New Roman" panose="02020603050405020304" pitchFamily="18" charset="0"/>
              </a:rPr>
              <a:t> </a:t>
            </a:r>
            <a:r>
              <a:rPr lang="fr-FR" altLang="fr-FR" sz="2400" dirty="0" smtClean="0">
                <a:ea typeface="Times New Roman" panose="02020603050405020304" pitchFamily="18" charset="0"/>
              </a:rPr>
              <a:t>pour </a:t>
            </a:r>
            <a:r>
              <a:rPr kumimoji="0" lang="fr-FR" altLang="fr-FR" sz="2400" b="0" i="0" u="none" strike="noStrike" cap="none" normalizeH="0" baseline="0" dirty="0" smtClean="0">
                <a:ln>
                  <a:noFill/>
                </a:ln>
                <a:solidFill>
                  <a:schemeClr val="tx1"/>
                </a:solidFill>
                <a:effectLst/>
                <a:ea typeface="Times New Roman" panose="02020603050405020304" pitchFamily="18" charset="0"/>
              </a:rPr>
              <a:t>assurer une meilleure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400" b="0" i="0" u="none" strike="noStrike" cap="none" normalizeH="0" baseline="0" dirty="0" smtClean="0">
                <a:ln>
                  <a:noFill/>
                </a:ln>
                <a:solidFill>
                  <a:schemeClr val="tx1"/>
                </a:solidFill>
                <a:effectLst/>
                <a:ea typeface="Times New Roman" panose="02020603050405020304" pitchFamily="18" charset="0"/>
              </a:rPr>
              <a:t>tenue</a:t>
            </a:r>
            <a:r>
              <a:rPr kumimoji="0" lang="fr-FR" altLang="fr-FR" sz="2400" b="0" i="0" u="none" strike="noStrike" cap="none" normalizeH="0" dirty="0" smtClean="0">
                <a:ln>
                  <a:noFill/>
                </a:ln>
                <a:solidFill>
                  <a:schemeClr val="tx1"/>
                </a:solidFill>
                <a:effectLst/>
                <a:ea typeface="Times New Roman" panose="02020603050405020304" pitchFamily="18" charset="0"/>
              </a:rPr>
              <a:t> de route</a:t>
            </a:r>
            <a:r>
              <a:rPr kumimoji="0" lang="fr-FR" altLang="fr-FR" sz="2400" b="0" i="0" u="none" strike="noStrike" cap="none" normalizeH="0" baseline="0" dirty="0" smtClean="0">
                <a:ln>
                  <a:noFill/>
                </a:ln>
                <a:solidFill>
                  <a:schemeClr val="tx1"/>
                </a:solidFill>
                <a:effectLst/>
                <a:ea typeface="Times New Roman" panose="02020603050405020304" pitchFamily="18" charset="0"/>
              </a:rPr>
              <a:t> sur les sols verglacés.</a:t>
            </a:r>
            <a:r>
              <a:rPr kumimoji="0" lang="fr-FR" altLang="fr-FR" sz="2400" b="0" i="0" u="none" strike="noStrike" cap="none" normalizeH="0" dirty="0" smtClean="0">
                <a:ln>
                  <a:noFill/>
                </a:ln>
                <a:solidFill>
                  <a:schemeClr val="tx1"/>
                </a:solidFill>
                <a:effectLst/>
                <a:ea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fr-FR" altLang="fr-FR" sz="2400" dirty="0" smtClean="0">
                <a:ea typeface="Times New Roman" panose="02020603050405020304" pitchFamily="18" charset="0"/>
              </a:rPr>
              <a:t>En France, ils ont été remplacés par</a:t>
            </a:r>
            <a:r>
              <a:rPr kumimoji="0" lang="fr-FR" altLang="fr-FR" sz="2400" b="0" i="0" u="none" strike="noStrike" cap="none" normalizeH="0" baseline="0" dirty="0" smtClean="0">
                <a:ln>
                  <a:noFill/>
                </a:ln>
                <a:solidFill>
                  <a:schemeClr val="tx1"/>
                </a:solidFill>
                <a:effectLst/>
                <a:ea typeface="Times New Roman" panose="02020603050405020304" pitchFamily="18" charset="0"/>
              </a:rPr>
              <a:t> les pneus hiver, et la législation n’y est pas pour rien …</a:t>
            </a:r>
            <a:endParaRPr lang="fr-FR" altLang="fr-FR" sz="2400" dirty="0" smtClean="0">
              <a:ea typeface="Times New Roman" panose="02020603050405020304" pitchFamily="18" charset="0"/>
            </a:endParaRPr>
          </a:p>
          <a:p>
            <a:pPr eaLnBrk="0" fontAlgn="base" hangingPunct="0">
              <a:spcBef>
                <a:spcPct val="0"/>
              </a:spcBef>
              <a:spcAft>
                <a:spcPct val="0"/>
              </a:spcAft>
            </a:pPr>
            <a:r>
              <a:rPr lang="fr-FR" altLang="fr-FR" sz="3000" b="1" dirty="0" smtClean="0">
                <a:ea typeface="Times New Roman" panose="02020603050405020304" pitchFamily="18" charset="0"/>
              </a:rPr>
              <a:t>Le </a:t>
            </a:r>
            <a:r>
              <a:rPr lang="fr-FR" altLang="fr-FR" sz="3000" b="1" dirty="0">
                <a:ea typeface="Times New Roman" panose="02020603050405020304" pitchFamily="18" charset="0"/>
              </a:rPr>
              <a:t>pneu hiver clouté -&gt; interdit </a:t>
            </a:r>
            <a:r>
              <a:rPr lang="fr-FR" altLang="fr-FR" sz="3000" b="1" dirty="0" smtClean="0">
                <a:ea typeface="Times New Roman" panose="02020603050405020304" pitchFamily="18" charset="0"/>
              </a:rPr>
              <a:t>?  NON, c’est une idée reçue !</a:t>
            </a:r>
          </a:p>
          <a:p>
            <a:pPr lvl="0" algn="just" eaLnBrk="0" fontAlgn="base" hangingPunct="0">
              <a:spcBef>
                <a:spcPct val="0"/>
              </a:spcBef>
              <a:spcAft>
                <a:spcPct val="0"/>
              </a:spcAft>
            </a:pPr>
            <a:r>
              <a:rPr lang="fr-FR" altLang="fr-FR" sz="2400" dirty="0">
                <a:ea typeface="Times New Roman" panose="02020603050405020304" pitchFamily="18" charset="0"/>
              </a:rPr>
              <a:t>R</a:t>
            </a:r>
            <a:r>
              <a:rPr lang="fr-FR" altLang="fr-FR" sz="2400" dirty="0" smtClean="0">
                <a:ea typeface="Times New Roman" panose="02020603050405020304" pitchFamily="18" charset="0"/>
              </a:rPr>
              <a:t>ouler </a:t>
            </a:r>
            <a:r>
              <a:rPr lang="fr-FR" altLang="fr-FR" sz="2400" dirty="0">
                <a:ea typeface="Times New Roman" panose="02020603050405020304" pitchFamily="18" charset="0"/>
              </a:rPr>
              <a:t>en pneu clouté n’a jamais été interdit en </a:t>
            </a:r>
            <a:r>
              <a:rPr lang="fr-FR" altLang="fr-FR" sz="2400" dirty="0" smtClean="0">
                <a:ea typeface="Times New Roman" panose="02020603050405020304" pitchFamily="18" charset="0"/>
              </a:rPr>
              <a:t>France. Ce </a:t>
            </a:r>
            <a:r>
              <a:rPr lang="fr-FR" altLang="fr-FR" sz="2400" dirty="0">
                <a:ea typeface="Times New Roman" panose="02020603050405020304" pitchFamily="18" charset="0"/>
              </a:rPr>
              <a:t>n’est </a:t>
            </a:r>
            <a:r>
              <a:rPr lang="fr-FR" altLang="fr-FR" sz="2400" dirty="0" smtClean="0">
                <a:ea typeface="Times New Roman" panose="02020603050405020304" pitchFamily="18" charset="0"/>
              </a:rPr>
              <a:t>pas</a:t>
            </a:r>
          </a:p>
          <a:p>
            <a:pPr lvl="0" algn="just" eaLnBrk="0" fontAlgn="base" hangingPunct="0">
              <a:spcBef>
                <a:spcPct val="0"/>
              </a:spcBef>
              <a:spcAft>
                <a:spcPct val="0"/>
              </a:spcAft>
            </a:pPr>
            <a:r>
              <a:rPr lang="fr-FR" altLang="fr-FR" sz="2400" dirty="0" smtClean="0">
                <a:ea typeface="Times New Roman" panose="02020603050405020304" pitchFamily="18" charset="0"/>
              </a:rPr>
              <a:t>autorisé </a:t>
            </a:r>
            <a:r>
              <a:rPr lang="fr-FR" altLang="fr-FR" sz="2400" dirty="0">
                <a:ea typeface="Times New Roman" panose="02020603050405020304" pitchFamily="18" charset="0"/>
              </a:rPr>
              <a:t>à longueur d’année non </a:t>
            </a:r>
            <a:r>
              <a:rPr lang="fr-FR" altLang="fr-FR" sz="2400" dirty="0" smtClean="0">
                <a:ea typeface="Times New Roman" panose="02020603050405020304" pitchFamily="18" charset="0"/>
              </a:rPr>
              <a:t>plus, et la </a:t>
            </a:r>
            <a:r>
              <a:rPr lang="fr-FR" altLang="fr-FR" sz="2400" dirty="0">
                <a:ea typeface="Times New Roman" panose="02020603050405020304" pitchFamily="18" charset="0"/>
              </a:rPr>
              <a:t>législation est </a:t>
            </a:r>
            <a:r>
              <a:rPr lang="fr-FR" altLang="fr-FR" sz="2400" dirty="0" smtClean="0">
                <a:ea typeface="Times New Roman" panose="02020603050405020304" pitchFamily="18" charset="0"/>
              </a:rPr>
              <a:t>assez stricte.</a:t>
            </a:r>
          </a:p>
          <a:p>
            <a:pPr lvl="0" algn="just" eaLnBrk="0" fontAlgn="base" hangingPunct="0">
              <a:spcBef>
                <a:spcPct val="0"/>
              </a:spcBef>
              <a:spcAft>
                <a:spcPct val="0"/>
              </a:spcAft>
            </a:pPr>
            <a:endParaRPr lang="fr-FR" altLang="fr-FR" sz="1600" dirty="0" smtClean="0">
              <a:ea typeface="Times New Roman" panose="02020603050405020304" pitchFamily="18" charset="0"/>
              <a:cs typeface="Courier New" panose="02070309020205020404" pitchFamily="49" charset="0"/>
            </a:endParaRPr>
          </a:p>
          <a:p>
            <a:pPr lvl="0" algn="just" eaLnBrk="0" fontAlgn="base" hangingPunct="0">
              <a:spcBef>
                <a:spcPct val="0"/>
              </a:spcBef>
              <a:spcAft>
                <a:spcPct val="0"/>
              </a:spcAft>
            </a:pPr>
            <a:endParaRPr lang="fr-FR" altLang="fr-FR" sz="1600" dirty="0">
              <a:ea typeface="Times New Roman" panose="02020603050405020304" pitchFamily="18" charset="0"/>
              <a:cs typeface="Courier New" panose="02070309020205020404" pitchFamily="49" charset="0"/>
            </a:endParaRPr>
          </a:p>
          <a:p>
            <a:pPr lvl="0" algn="just" eaLnBrk="0" fontAlgn="base" hangingPunct="0">
              <a:spcBef>
                <a:spcPct val="0"/>
              </a:spcBef>
              <a:spcAft>
                <a:spcPct val="0"/>
              </a:spcAft>
            </a:pPr>
            <a:endParaRPr lang="fr-FR" altLang="fr-FR" sz="1600" dirty="0" smtClean="0">
              <a:ea typeface="Times New Roman" panose="02020603050405020304" pitchFamily="18" charset="0"/>
              <a:cs typeface="Courier New" panose="02070309020205020404" pitchFamily="49" charset="0"/>
            </a:endParaRPr>
          </a:p>
          <a:p>
            <a:pPr eaLnBrk="0" fontAlgn="base" hangingPunct="0">
              <a:spcBef>
                <a:spcPct val="0"/>
              </a:spcBef>
              <a:spcAft>
                <a:spcPct val="0"/>
              </a:spcAft>
            </a:pPr>
            <a:r>
              <a:rPr lang="fr-FR" altLang="fr-FR" sz="2400" i="1" dirty="0" smtClean="0">
                <a:solidFill>
                  <a:srgbClr val="FF0000"/>
                </a:solidFill>
                <a:ea typeface="Times New Roman" panose="02020603050405020304" pitchFamily="18" charset="0"/>
              </a:rPr>
              <a:t>L’article 7 de l’arrêté du 18 Juillet 1985, relatif aux dispositifs </a:t>
            </a:r>
          </a:p>
          <a:p>
            <a:pPr eaLnBrk="0" fontAlgn="base" hangingPunct="0">
              <a:spcBef>
                <a:spcPct val="0"/>
              </a:spcBef>
              <a:spcAft>
                <a:spcPct val="0"/>
              </a:spcAft>
            </a:pPr>
            <a:r>
              <a:rPr lang="fr-FR" altLang="fr-FR" sz="2400" i="1" dirty="0" smtClean="0">
                <a:solidFill>
                  <a:srgbClr val="FF0000"/>
                </a:solidFill>
                <a:ea typeface="Times New Roman" panose="02020603050405020304" pitchFamily="18" charset="0"/>
              </a:rPr>
              <a:t>antidérapants équipant les pneumatiques,</a:t>
            </a:r>
            <a:r>
              <a:rPr lang="fr-FR" altLang="fr-FR" sz="2400" dirty="0" smtClean="0">
                <a:solidFill>
                  <a:srgbClr val="FF0000"/>
                </a:solidFill>
                <a:ea typeface="Times New Roman" panose="02020603050405020304" pitchFamily="18" charset="0"/>
              </a:rPr>
              <a:t> </a:t>
            </a:r>
            <a:r>
              <a:rPr lang="fr-FR" altLang="fr-FR" sz="2000" b="1" dirty="0" smtClean="0">
                <a:ea typeface="Times New Roman" panose="02020603050405020304" pitchFamily="18" charset="0"/>
              </a:rPr>
              <a:t>autorise les pneus cloutés</a:t>
            </a:r>
          </a:p>
          <a:p>
            <a:pPr eaLnBrk="0" fontAlgn="base" hangingPunct="0">
              <a:spcBef>
                <a:spcPct val="0"/>
              </a:spcBef>
              <a:spcAft>
                <a:spcPct val="0"/>
              </a:spcAft>
            </a:pPr>
            <a:r>
              <a:rPr lang="fr-FR" altLang="fr-FR" sz="2000" b="1" dirty="0" smtClean="0">
                <a:ea typeface="Times New Roman" panose="02020603050405020304" pitchFamily="18" charset="0"/>
                <a:cs typeface="Courier New" panose="02070309020205020404" pitchFamily="49" charset="0"/>
              </a:rPr>
              <a:t>du </a:t>
            </a:r>
            <a:r>
              <a:rPr lang="fr-FR" altLang="fr-FR" sz="2000" b="1" dirty="0">
                <a:ea typeface="Times New Roman" panose="02020603050405020304" pitchFamily="18" charset="0"/>
                <a:cs typeface="Courier New" panose="02070309020205020404" pitchFamily="49" charset="0"/>
              </a:rPr>
              <a:t>samedi </a:t>
            </a:r>
            <a:r>
              <a:rPr lang="fr-FR" altLang="fr-FR" sz="2000" b="1" dirty="0" smtClean="0">
                <a:ea typeface="Times New Roman" panose="02020603050405020304" pitchFamily="18" charset="0"/>
                <a:cs typeface="Courier New" panose="02070309020205020404" pitchFamily="49" charset="0"/>
              </a:rPr>
              <a:t>précédant </a:t>
            </a:r>
            <a:r>
              <a:rPr lang="fr-FR" altLang="fr-FR" sz="2000" b="1" dirty="0">
                <a:ea typeface="Times New Roman" panose="02020603050405020304" pitchFamily="18" charset="0"/>
                <a:cs typeface="Courier New" panose="02070309020205020404" pitchFamily="49" charset="0"/>
              </a:rPr>
              <a:t>le </a:t>
            </a:r>
            <a:r>
              <a:rPr lang="fr-FR" altLang="fr-FR" sz="2000" b="1" dirty="0" smtClean="0">
                <a:ea typeface="Times New Roman" panose="02020603050405020304" pitchFamily="18" charset="0"/>
                <a:cs typeface="Courier New" panose="02070309020205020404" pitchFamily="49" charset="0"/>
              </a:rPr>
              <a:t>11 </a:t>
            </a:r>
            <a:r>
              <a:rPr lang="fr-FR" altLang="fr-FR" sz="2000" b="1" dirty="0">
                <a:ea typeface="Times New Roman" panose="02020603050405020304" pitchFamily="18" charset="0"/>
                <a:cs typeface="Courier New" panose="02070309020205020404" pitchFamily="49" charset="0"/>
              </a:rPr>
              <a:t>novembre au </a:t>
            </a:r>
            <a:r>
              <a:rPr lang="fr-FR" altLang="fr-FR" sz="2000" b="1" dirty="0" smtClean="0">
                <a:ea typeface="Times New Roman" panose="02020603050405020304" pitchFamily="18" charset="0"/>
                <a:cs typeface="Courier New" panose="02070309020205020404" pitchFamily="49" charset="0"/>
              </a:rPr>
              <a:t>dernier dimanche </a:t>
            </a:r>
            <a:r>
              <a:rPr lang="fr-FR" altLang="fr-FR" sz="2000" b="1" dirty="0">
                <a:ea typeface="Times New Roman" panose="02020603050405020304" pitchFamily="18" charset="0"/>
                <a:cs typeface="Courier New" panose="02070309020205020404" pitchFamily="49" charset="0"/>
              </a:rPr>
              <a:t>de mars </a:t>
            </a:r>
            <a:r>
              <a:rPr lang="fr-FR" altLang="fr-FR" sz="2000" b="1" dirty="0" smtClean="0">
                <a:ea typeface="Times New Roman" panose="02020603050405020304" pitchFamily="18" charset="0"/>
                <a:cs typeface="Courier New" panose="02070309020205020404" pitchFamily="49" charset="0"/>
              </a:rPr>
              <a:t>de l'année </a:t>
            </a:r>
            <a:r>
              <a:rPr lang="fr-FR" altLang="fr-FR" sz="2000" b="1" dirty="0">
                <a:ea typeface="Times New Roman" panose="02020603050405020304" pitchFamily="18" charset="0"/>
                <a:cs typeface="Courier New" panose="02070309020205020404" pitchFamily="49" charset="0"/>
              </a:rPr>
              <a:t>suivante. </a:t>
            </a:r>
            <a:r>
              <a:rPr lang="fr-FR" altLang="fr-FR" sz="2000" b="1" dirty="0" smtClean="0">
                <a:ea typeface="Times New Roman" panose="02020603050405020304" pitchFamily="18" charset="0"/>
                <a:cs typeface="Courier New" panose="02070309020205020404" pitchFamily="49" charset="0"/>
              </a:rPr>
              <a:t>Si les conditions </a:t>
            </a:r>
          </a:p>
          <a:p>
            <a:pPr eaLnBrk="0" fontAlgn="base" hangingPunct="0">
              <a:spcBef>
                <a:spcPct val="0"/>
              </a:spcBef>
              <a:spcAft>
                <a:spcPct val="0"/>
              </a:spcAft>
            </a:pPr>
            <a:r>
              <a:rPr lang="fr-FR" altLang="fr-FR" sz="2000" b="1" dirty="0" smtClean="0">
                <a:ea typeface="Times New Roman" panose="02020603050405020304" pitchFamily="18" charset="0"/>
                <a:cs typeface="Courier New" panose="02070309020205020404" pitchFamily="49" charset="0"/>
              </a:rPr>
              <a:t>atmosphériques </a:t>
            </a:r>
            <a:r>
              <a:rPr lang="fr-FR" altLang="fr-FR" sz="2000" b="1" dirty="0">
                <a:ea typeface="Times New Roman" panose="02020603050405020304" pitchFamily="18" charset="0"/>
                <a:cs typeface="Courier New" panose="02070309020205020404" pitchFamily="49" charset="0"/>
              </a:rPr>
              <a:t>l'exigent et </a:t>
            </a:r>
            <a:r>
              <a:rPr lang="fr-FR" altLang="fr-FR" sz="2000" b="1" dirty="0" smtClean="0">
                <a:ea typeface="Times New Roman" panose="02020603050405020304" pitchFamily="18" charset="0"/>
                <a:cs typeface="Courier New" panose="02070309020205020404" pitchFamily="49" charset="0"/>
              </a:rPr>
              <a:t>après </a:t>
            </a:r>
            <a:r>
              <a:rPr lang="fr-FR" altLang="fr-FR" sz="2000" b="1" dirty="0">
                <a:ea typeface="Times New Roman" panose="02020603050405020304" pitchFamily="18" charset="0"/>
                <a:cs typeface="Courier New" panose="02070309020205020404" pitchFamily="49" charset="0"/>
              </a:rPr>
              <a:t>avis </a:t>
            </a:r>
            <a:r>
              <a:rPr lang="fr-FR" altLang="fr-FR" sz="2000" b="1" dirty="0" smtClean="0">
                <a:ea typeface="Times New Roman" panose="02020603050405020304" pitchFamily="18" charset="0"/>
                <a:cs typeface="Courier New" panose="02070309020205020404" pitchFamily="49" charset="0"/>
              </a:rPr>
              <a:t>du directeur départemental </a:t>
            </a:r>
            <a:r>
              <a:rPr lang="fr-FR" altLang="fr-FR" sz="2000" b="1" dirty="0">
                <a:ea typeface="Times New Roman" panose="02020603050405020304" pitchFamily="18" charset="0"/>
                <a:cs typeface="Courier New" panose="02070309020205020404" pitchFamily="49" charset="0"/>
              </a:rPr>
              <a:t>de l'équipement, les commissaires de </a:t>
            </a:r>
            <a:endParaRPr lang="fr-FR" altLang="fr-FR" sz="2000" b="1" dirty="0" smtClean="0">
              <a:ea typeface="Times New Roman" panose="02020603050405020304" pitchFamily="18" charset="0"/>
              <a:cs typeface="Courier New" panose="02070309020205020404" pitchFamily="49" charset="0"/>
            </a:endParaRPr>
          </a:p>
          <a:p>
            <a:pPr eaLnBrk="0" fontAlgn="base" hangingPunct="0">
              <a:spcBef>
                <a:spcPct val="0"/>
              </a:spcBef>
              <a:spcAft>
                <a:spcPct val="0"/>
              </a:spcAft>
            </a:pPr>
            <a:r>
              <a:rPr lang="fr-FR" altLang="fr-FR" sz="2000" b="1" dirty="0" smtClean="0">
                <a:ea typeface="Times New Roman" panose="02020603050405020304" pitchFamily="18" charset="0"/>
                <a:cs typeface="Courier New" panose="02070309020205020404" pitchFamily="49" charset="0"/>
              </a:rPr>
              <a:t>la République peuvent </a:t>
            </a:r>
            <a:r>
              <a:rPr lang="fr-FR" altLang="fr-FR" sz="2000" b="1" dirty="0">
                <a:ea typeface="Times New Roman" panose="02020603050405020304" pitchFamily="18" charset="0"/>
                <a:cs typeface="Courier New" panose="02070309020205020404" pitchFamily="49" charset="0"/>
              </a:rPr>
              <a:t>modifier </a:t>
            </a:r>
            <a:r>
              <a:rPr lang="fr-FR" altLang="fr-FR" sz="2000" b="1" dirty="0" smtClean="0">
                <a:ea typeface="Times New Roman" panose="02020603050405020304" pitchFamily="18" charset="0"/>
                <a:cs typeface="Courier New" panose="02070309020205020404" pitchFamily="49" charset="0"/>
              </a:rPr>
              <a:t>les </a:t>
            </a:r>
            <a:r>
              <a:rPr lang="fr-FR" altLang="fr-FR" sz="2000" b="1" dirty="0">
                <a:ea typeface="Times New Roman" panose="02020603050405020304" pitchFamily="18" charset="0"/>
                <a:cs typeface="Courier New" panose="02070309020205020404" pitchFamily="49" charset="0"/>
              </a:rPr>
              <a:t>dates de la période </a:t>
            </a:r>
            <a:r>
              <a:rPr lang="fr-FR" altLang="fr-FR" sz="2000" b="1" dirty="0" smtClean="0">
                <a:ea typeface="Times New Roman" panose="02020603050405020304" pitchFamily="18" charset="0"/>
                <a:cs typeface="Courier New" panose="02070309020205020404" pitchFamily="49" charset="0"/>
              </a:rPr>
              <a:t>d'utilisation effective ».</a:t>
            </a:r>
          </a:p>
          <a:p>
            <a:pPr eaLnBrk="0" fontAlgn="base" hangingPunct="0">
              <a:spcBef>
                <a:spcPct val="0"/>
              </a:spcBef>
              <a:spcAft>
                <a:spcPct val="0"/>
              </a:spcAft>
            </a:pPr>
            <a:endParaRPr lang="fr-FR" altLang="fr-FR" sz="2000" b="1" dirty="0" smtClean="0">
              <a:ea typeface="Times New Roman" panose="02020603050405020304" pitchFamily="18" charset="0"/>
              <a:cs typeface="Courier New" panose="02070309020205020404" pitchFamily="49" charset="0"/>
            </a:endParaRPr>
          </a:p>
          <a:p>
            <a:pPr lvl="0" algn="just" eaLnBrk="0" fontAlgn="base" hangingPunct="0">
              <a:spcBef>
                <a:spcPct val="0"/>
              </a:spcBef>
              <a:spcAft>
                <a:spcPct val="0"/>
              </a:spcAft>
            </a:pPr>
            <a:r>
              <a:rPr lang="fr-FR" altLang="fr-FR" sz="2400" i="1" dirty="0" smtClean="0">
                <a:solidFill>
                  <a:srgbClr val="FF0000"/>
                </a:solidFill>
                <a:ea typeface="Times New Roman" panose="02020603050405020304" pitchFamily="18" charset="0"/>
                <a:cs typeface="Courier New" panose="02070309020205020404" pitchFamily="49" charset="0"/>
              </a:rPr>
              <a:t>L’article 6 impose également : </a:t>
            </a:r>
          </a:p>
          <a:p>
            <a:pPr lvl="0" algn="just" eaLnBrk="0" fontAlgn="base" hangingPunct="0">
              <a:spcBef>
                <a:spcPct val="0"/>
              </a:spcBef>
              <a:spcAft>
                <a:spcPct val="0"/>
              </a:spcAft>
            </a:pPr>
            <a:r>
              <a:rPr lang="fr-FR" altLang="fr-FR" sz="2000" b="1" i="1" dirty="0" smtClean="0">
                <a:ea typeface="Times New Roman" panose="02020603050405020304" pitchFamily="18" charset="0"/>
                <a:cs typeface="Courier New" panose="02070309020205020404" pitchFamily="49" charset="0"/>
              </a:rPr>
              <a:t>1</a:t>
            </a:r>
            <a:r>
              <a:rPr lang="fr-FR" altLang="fr-FR" sz="2000" b="1" i="1" smtClean="0">
                <a:ea typeface="Times New Roman" panose="02020603050405020304" pitchFamily="18" charset="0"/>
                <a:cs typeface="Courier New" panose="02070309020205020404" pitchFamily="49" charset="0"/>
              </a:rPr>
              <a:t>)    l’apposition, </a:t>
            </a:r>
            <a:r>
              <a:rPr lang="fr-FR" altLang="fr-FR" sz="2000" b="1" i="1" dirty="0" smtClean="0">
                <a:ea typeface="Times New Roman" panose="02020603050405020304" pitchFamily="18" charset="0"/>
                <a:cs typeface="Courier New" panose="02070309020205020404" pitchFamily="49" charset="0"/>
              </a:rPr>
              <a:t>à l’arrière G </a:t>
            </a:r>
            <a:r>
              <a:rPr lang="fr-FR" altLang="fr-FR" sz="2000" b="1" i="1" smtClean="0">
                <a:ea typeface="Times New Roman" panose="02020603050405020304" pitchFamily="18" charset="0"/>
                <a:cs typeface="Courier New" panose="02070309020205020404" pitchFamily="49" charset="0"/>
              </a:rPr>
              <a:t>du véhicule, </a:t>
            </a:r>
            <a:r>
              <a:rPr lang="fr-FR" altLang="fr-FR" sz="2000" b="1" i="1" dirty="0" smtClean="0">
                <a:ea typeface="Times New Roman" panose="02020603050405020304" pitchFamily="18" charset="0"/>
                <a:cs typeface="Courier New" panose="02070309020205020404" pitchFamily="49" charset="0"/>
              </a:rPr>
              <a:t>d’un disque spécifique de 15cms de diamètre, </a:t>
            </a:r>
          </a:p>
          <a:p>
            <a:pPr marL="457200" lvl="0" indent="-457200" algn="just" eaLnBrk="0" fontAlgn="base" hangingPunct="0">
              <a:spcBef>
                <a:spcPct val="0"/>
              </a:spcBef>
              <a:spcAft>
                <a:spcPct val="0"/>
              </a:spcAft>
              <a:buAutoNum type="arabicParenR" startAt="2"/>
            </a:pPr>
            <a:r>
              <a:rPr lang="fr-FR" altLang="fr-FR" sz="2000" b="1" i="1" dirty="0" smtClean="0">
                <a:ea typeface="Times New Roman" panose="02020603050405020304" pitchFamily="18" charset="0"/>
                <a:cs typeface="Courier New" panose="02070309020205020404" pitchFamily="49" charset="0"/>
              </a:rPr>
              <a:t>une  vitesse limitée à 90km/h</a:t>
            </a:r>
          </a:p>
        </p:txBody>
      </p:sp>
    </p:spTree>
    <p:extLst>
      <p:ext uri="{BB962C8B-B14F-4D97-AF65-F5344CB8AC3E}">
        <p14:creationId xmlns:p14="http://schemas.microsoft.com/office/powerpoint/2010/main" val="16927968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Insolite :</a:t>
            </a:r>
            <a:endParaRPr lang="fr-FR" dirty="0"/>
          </a:p>
        </p:txBody>
      </p:sp>
      <p:sp>
        <p:nvSpPr>
          <p:cNvPr id="3" name="Espace réservé du contenu 2"/>
          <p:cNvSpPr>
            <a:spLocks noGrp="1"/>
          </p:cNvSpPr>
          <p:nvPr>
            <p:ph idx="1"/>
          </p:nvPr>
        </p:nvSpPr>
        <p:spPr/>
        <p:txBody>
          <a:bodyPr/>
          <a:lstStyle/>
          <a:p>
            <a:r>
              <a:rPr lang="fr-FR" dirty="0"/>
              <a:t>Le fabricant </a:t>
            </a:r>
            <a:r>
              <a:rPr lang="fr-FR" b="1" u="sng" dirty="0" err="1"/>
              <a:t>Toyo</a:t>
            </a:r>
            <a:r>
              <a:rPr lang="fr-FR" b="1" u="sng" dirty="0"/>
              <a:t> </a:t>
            </a:r>
            <a:r>
              <a:rPr lang="fr-FR" b="1" u="sng" dirty="0" smtClean="0"/>
              <a:t>Pneus</a:t>
            </a:r>
            <a:r>
              <a:rPr lang="fr-FR" dirty="0" smtClean="0"/>
              <a:t> </a:t>
            </a:r>
            <a:r>
              <a:rPr lang="fr-FR" dirty="0"/>
              <a:t>incorpore des coquilles de noix dans ses produits d'hiver. </a:t>
            </a:r>
            <a:endParaRPr lang="fr-FR" dirty="0" smtClean="0"/>
          </a:p>
          <a:p>
            <a:r>
              <a:rPr lang="fr-FR" dirty="0" smtClean="0"/>
              <a:t>En effet, les </a:t>
            </a:r>
            <a:r>
              <a:rPr lang="fr-FR" dirty="0"/>
              <a:t>coquilles de noix sont parmi les matériaux naturels les plus durs, creusant dans la neige et la glace pour fournir une traction améliorée. </a:t>
            </a:r>
            <a:r>
              <a:rPr lang="fr-FR" dirty="0" smtClean="0"/>
              <a:t>C’est aussi </a:t>
            </a:r>
            <a:r>
              <a:rPr lang="fr-FR" dirty="0"/>
              <a:t>un choix écologique. </a:t>
            </a:r>
            <a:endParaRPr lang="fr-FR" dirty="0" smtClean="0"/>
          </a:p>
          <a:p>
            <a:endParaRPr lang="fr-FR" dirty="0"/>
          </a:p>
          <a:p>
            <a:r>
              <a:rPr lang="fr-FR" dirty="0" smtClean="0"/>
              <a:t>Bonne route …</a:t>
            </a:r>
            <a:endParaRPr lang="fr-FR" dirty="0"/>
          </a:p>
          <a:p>
            <a:pPr marL="0" indent="0">
              <a:buNone/>
            </a:pPr>
            <a:endParaRPr lang="fr-FR" dirty="0"/>
          </a:p>
        </p:txBody>
      </p:sp>
    </p:spTree>
    <p:extLst>
      <p:ext uri="{BB962C8B-B14F-4D97-AF65-F5344CB8AC3E}">
        <p14:creationId xmlns:p14="http://schemas.microsoft.com/office/powerpoint/2010/main" val="2730649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4570" y="-29609"/>
            <a:ext cx="10515600" cy="1325563"/>
          </a:xfrm>
        </p:spPr>
        <p:txBody>
          <a:bodyPr/>
          <a:lstStyle/>
          <a:p>
            <a:pPr algn="ctr"/>
            <a:r>
              <a:rPr lang="fr-FR" b="1" dirty="0" smtClean="0"/>
              <a:t>HISTOIRE du PNEUMATIQUE</a:t>
            </a:r>
            <a:endParaRPr lang="fr-FR" b="1" dirty="0"/>
          </a:p>
        </p:txBody>
      </p:sp>
      <p:sp>
        <p:nvSpPr>
          <p:cNvPr id="3" name="Espace réservé du contenu 2"/>
          <p:cNvSpPr>
            <a:spLocks noGrp="1"/>
          </p:cNvSpPr>
          <p:nvPr>
            <p:ph idx="1"/>
          </p:nvPr>
        </p:nvSpPr>
        <p:spPr>
          <a:xfrm>
            <a:off x="446317" y="1046695"/>
            <a:ext cx="10743853" cy="5686176"/>
          </a:xfrm>
        </p:spPr>
        <p:txBody>
          <a:bodyPr>
            <a:normAutofit fontScale="55000" lnSpcReduction="20000"/>
          </a:bodyPr>
          <a:lstStyle/>
          <a:p>
            <a:pPr marL="0" lvl="0" indent="0" eaLnBrk="0" fontAlgn="base" hangingPunct="0">
              <a:lnSpc>
                <a:spcPct val="100000"/>
              </a:lnSpc>
              <a:spcBef>
                <a:spcPct val="0"/>
              </a:spcBef>
              <a:spcAft>
                <a:spcPct val="0"/>
              </a:spcAft>
              <a:buNone/>
            </a:pPr>
            <a:r>
              <a:rPr lang="fr-FR" altLang="fr-FR" sz="3800" dirty="0">
                <a:ea typeface="Times New Roman" panose="02020603050405020304" pitchFamily="18" charset="0"/>
                <a:cs typeface="Times New Roman" panose="02020603050405020304" pitchFamily="18" charset="0"/>
              </a:rPr>
              <a:t>C’est la société Goodyear qui a découvert en 1839 la vulcanisation du caoutchouc.</a:t>
            </a:r>
            <a:endParaRPr lang="fr-FR" altLang="fr-FR" sz="3800" dirty="0"/>
          </a:p>
          <a:p>
            <a:pPr marL="0" lvl="0" indent="0" eaLnBrk="0" fontAlgn="base" hangingPunct="0">
              <a:lnSpc>
                <a:spcPct val="100000"/>
              </a:lnSpc>
              <a:spcBef>
                <a:spcPct val="0"/>
              </a:spcBef>
              <a:spcAft>
                <a:spcPct val="0"/>
              </a:spcAft>
              <a:buNone/>
            </a:pPr>
            <a:r>
              <a:rPr lang="fr-FR" altLang="fr-FR" sz="3800" dirty="0">
                <a:ea typeface="Times New Roman" panose="02020603050405020304" pitchFamily="18" charset="0"/>
                <a:cs typeface="Times New Roman" panose="02020603050405020304" pitchFamily="18" charset="0"/>
              </a:rPr>
              <a:t>John Boyd Dunlop, vétérinaire écossais vivant en Irlande, conçut une “chambre à air” enveloppée d’une toile en coton tissé, qu’il colla et cloua sur une jante en bois. Le résultat fut tout aussi rustique qu’efficace. Ainsi, il inventa en 1887 le premier pneumatique.</a:t>
            </a:r>
            <a:endParaRPr lang="fr-FR" altLang="fr-FR" sz="3800" dirty="0"/>
          </a:p>
          <a:p>
            <a:pPr marL="0" lvl="0" indent="0" eaLnBrk="0" fontAlgn="base" hangingPunct="0">
              <a:lnSpc>
                <a:spcPct val="100000"/>
              </a:lnSpc>
              <a:spcBef>
                <a:spcPct val="0"/>
              </a:spcBef>
              <a:spcAft>
                <a:spcPct val="0"/>
              </a:spcAft>
              <a:buNone/>
            </a:pPr>
            <a:r>
              <a:rPr lang="fr-FR" altLang="fr-FR" sz="3800" dirty="0">
                <a:ea typeface="Times New Roman" panose="02020603050405020304" pitchFamily="18" charset="0"/>
                <a:cs typeface="Times New Roman" panose="02020603050405020304" pitchFamily="18" charset="0"/>
              </a:rPr>
              <a:t>Le 23 Juillet 1888, J.B Dunlop dépose le brevet correspondant, et qui allait révolutionner la roue</a:t>
            </a:r>
            <a:r>
              <a:rPr lang="fr-FR" altLang="fr-FR" sz="3800" dirty="0" smtClean="0">
                <a:ea typeface="Times New Roman" panose="02020603050405020304" pitchFamily="18" charset="0"/>
                <a:cs typeface="Times New Roman" panose="02020603050405020304" pitchFamily="18" charset="0"/>
              </a:rPr>
              <a:t>.</a:t>
            </a:r>
          </a:p>
          <a:p>
            <a:pPr marL="0" lvl="0" indent="0" eaLnBrk="0" fontAlgn="base" hangingPunct="0">
              <a:lnSpc>
                <a:spcPct val="100000"/>
              </a:lnSpc>
              <a:spcBef>
                <a:spcPct val="0"/>
              </a:spcBef>
              <a:spcAft>
                <a:spcPct val="0"/>
              </a:spcAft>
              <a:buNone/>
            </a:pPr>
            <a:endParaRPr lang="fr-FR" altLang="fr-FR" sz="3800" dirty="0"/>
          </a:p>
          <a:p>
            <a:pPr marL="0" lvl="0" indent="0" eaLnBrk="0" fontAlgn="base" hangingPunct="0">
              <a:lnSpc>
                <a:spcPct val="100000"/>
              </a:lnSpc>
              <a:spcBef>
                <a:spcPct val="0"/>
              </a:spcBef>
              <a:spcAft>
                <a:spcPct val="0"/>
              </a:spcAft>
              <a:buNone/>
            </a:pPr>
            <a:r>
              <a:rPr lang="fr-FR" altLang="fr-FR" sz="3800" dirty="0">
                <a:ea typeface="Times New Roman" panose="02020603050405020304" pitchFamily="18" charset="0"/>
                <a:cs typeface="Times New Roman" panose="02020603050405020304" pitchFamily="18" charset="0"/>
              </a:rPr>
              <a:t>En 1891 Les frères André et Edouard Michelin inventent </a:t>
            </a:r>
            <a:endParaRPr lang="fr-FR" altLang="fr-FR" sz="3800" dirty="0" smtClean="0">
              <a:ea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None/>
            </a:pPr>
            <a:r>
              <a:rPr lang="fr-FR" altLang="fr-FR" sz="3800" dirty="0" smtClean="0">
                <a:ea typeface="Times New Roman" panose="02020603050405020304" pitchFamily="18" charset="0"/>
                <a:cs typeface="Times New Roman" panose="02020603050405020304" pitchFamily="18" charset="0"/>
              </a:rPr>
              <a:t>le </a:t>
            </a:r>
            <a:r>
              <a:rPr lang="fr-FR" altLang="fr-FR" sz="3800" dirty="0">
                <a:ea typeface="Times New Roman" panose="02020603050405020304" pitchFamily="18" charset="0"/>
                <a:cs typeface="Times New Roman" panose="02020603050405020304" pitchFamily="18" charset="0"/>
              </a:rPr>
              <a:t>pneu démontable, ce qui révolutionna le pneu et permis </a:t>
            </a:r>
            <a:endParaRPr lang="fr-FR" altLang="fr-FR" sz="3800" dirty="0" smtClean="0">
              <a:ea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None/>
            </a:pPr>
            <a:r>
              <a:rPr lang="fr-FR" altLang="fr-FR" sz="3800" dirty="0" smtClean="0">
                <a:ea typeface="Times New Roman" panose="02020603050405020304" pitchFamily="18" charset="0"/>
                <a:cs typeface="Times New Roman" panose="02020603050405020304" pitchFamily="18" charset="0"/>
              </a:rPr>
              <a:t>son </a:t>
            </a:r>
            <a:r>
              <a:rPr lang="fr-FR" altLang="fr-FR" sz="3800" dirty="0">
                <a:ea typeface="Times New Roman" panose="02020603050405020304" pitchFamily="18" charset="0"/>
                <a:cs typeface="Times New Roman" panose="02020603050405020304" pitchFamily="18" charset="0"/>
              </a:rPr>
              <a:t>adoption par le monde automobile</a:t>
            </a:r>
            <a:r>
              <a:rPr lang="fr-FR" altLang="fr-FR" sz="3800" dirty="0" smtClean="0">
                <a:ea typeface="Times New Roman" panose="02020603050405020304" pitchFamily="18" charset="0"/>
                <a:cs typeface="Times New Roman" panose="02020603050405020304" pitchFamily="18" charset="0"/>
              </a:rPr>
              <a:t>.</a:t>
            </a:r>
          </a:p>
          <a:p>
            <a:pPr marL="0" lvl="0" indent="0" eaLnBrk="0" fontAlgn="base" hangingPunct="0">
              <a:lnSpc>
                <a:spcPct val="100000"/>
              </a:lnSpc>
              <a:spcBef>
                <a:spcPct val="0"/>
              </a:spcBef>
              <a:spcAft>
                <a:spcPct val="0"/>
              </a:spcAft>
              <a:buNone/>
            </a:pPr>
            <a:endParaRPr lang="fr-FR" altLang="fr-FR" sz="3800" dirty="0"/>
          </a:p>
          <a:p>
            <a:pPr marL="0" lvl="0" indent="0" eaLnBrk="0" fontAlgn="base" hangingPunct="0">
              <a:lnSpc>
                <a:spcPct val="100000"/>
              </a:lnSpc>
              <a:spcBef>
                <a:spcPct val="0"/>
              </a:spcBef>
              <a:spcAft>
                <a:spcPct val="0"/>
              </a:spcAft>
              <a:buNone/>
            </a:pPr>
            <a:r>
              <a:rPr lang="fr-FR" altLang="fr-FR" sz="3800" dirty="0">
                <a:ea typeface="Times New Roman" panose="02020603050405020304" pitchFamily="18" charset="0"/>
                <a:cs typeface="Times New Roman" panose="02020603050405020304" pitchFamily="18" charset="0"/>
              </a:rPr>
              <a:t>Vers 1910, les pneus s’équipent d’une tringle métallique </a:t>
            </a:r>
            <a:endParaRPr lang="fr-FR" altLang="fr-FR" sz="3800" dirty="0" smtClean="0">
              <a:ea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None/>
            </a:pPr>
            <a:r>
              <a:rPr lang="fr-FR" altLang="fr-FR" sz="3800" dirty="0" smtClean="0">
                <a:ea typeface="Times New Roman" panose="02020603050405020304" pitchFamily="18" charset="0"/>
                <a:cs typeface="Times New Roman" panose="02020603050405020304" pitchFamily="18" charset="0"/>
              </a:rPr>
              <a:t>dans </a:t>
            </a:r>
            <a:r>
              <a:rPr lang="fr-FR" altLang="fr-FR" sz="3800" dirty="0">
                <a:ea typeface="Times New Roman" panose="02020603050405020304" pitchFamily="18" charset="0"/>
                <a:cs typeface="Times New Roman" panose="02020603050405020304" pitchFamily="18" charset="0"/>
              </a:rPr>
              <a:t>le talon, destinée à améliorer la rigidité. Leur structure </a:t>
            </a:r>
            <a:endParaRPr lang="fr-FR" altLang="fr-FR" sz="3800" dirty="0" smtClean="0">
              <a:ea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None/>
            </a:pPr>
            <a:r>
              <a:rPr lang="fr-FR" altLang="fr-FR" sz="3800" dirty="0" smtClean="0">
                <a:ea typeface="Times New Roman" panose="02020603050405020304" pitchFamily="18" charset="0"/>
                <a:cs typeface="Times New Roman" panose="02020603050405020304" pitchFamily="18" charset="0"/>
              </a:rPr>
              <a:t>devient </a:t>
            </a:r>
            <a:r>
              <a:rPr lang="fr-FR" altLang="fr-FR" sz="3800" dirty="0">
                <a:ea typeface="Times New Roman" panose="02020603050405020304" pitchFamily="18" charset="0"/>
                <a:cs typeface="Times New Roman" panose="02020603050405020304" pitchFamily="18" charset="0"/>
              </a:rPr>
              <a:t>complexe, et on ajoute du noir de carbone pour </a:t>
            </a:r>
            <a:endParaRPr lang="fr-FR" altLang="fr-FR" sz="3800" dirty="0" smtClean="0">
              <a:ea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None/>
            </a:pPr>
            <a:r>
              <a:rPr lang="fr-FR" altLang="fr-FR" sz="3800" dirty="0" smtClean="0">
                <a:ea typeface="Times New Roman" panose="02020603050405020304" pitchFamily="18" charset="0"/>
                <a:cs typeface="Times New Roman" panose="02020603050405020304" pitchFamily="18" charset="0"/>
              </a:rPr>
              <a:t>augmenter </a:t>
            </a:r>
            <a:r>
              <a:rPr lang="fr-FR" altLang="fr-FR" sz="3800" dirty="0">
                <a:ea typeface="Times New Roman" panose="02020603050405020304" pitchFamily="18" charset="0"/>
                <a:cs typeface="Times New Roman" panose="02020603050405020304" pitchFamily="18" charset="0"/>
              </a:rPr>
              <a:t>leur résistance à l’abrasion</a:t>
            </a:r>
            <a:r>
              <a:rPr lang="fr-FR" altLang="fr-FR" sz="3800" dirty="0" smtClean="0">
                <a:ea typeface="Times New Roman" panose="02020603050405020304" pitchFamily="18" charset="0"/>
                <a:cs typeface="Times New Roman" panose="02020603050405020304" pitchFamily="18" charset="0"/>
              </a:rPr>
              <a:t>.</a:t>
            </a:r>
          </a:p>
          <a:p>
            <a:pPr marL="0" lvl="0" indent="0" eaLnBrk="0" fontAlgn="base" hangingPunct="0">
              <a:lnSpc>
                <a:spcPct val="100000"/>
              </a:lnSpc>
              <a:spcBef>
                <a:spcPct val="0"/>
              </a:spcBef>
              <a:spcAft>
                <a:spcPct val="0"/>
              </a:spcAft>
              <a:buNone/>
            </a:pPr>
            <a:endParaRPr lang="fr-FR" altLang="fr-FR" sz="3800" dirty="0"/>
          </a:p>
          <a:p>
            <a:pPr marL="0" lvl="0" indent="0" eaLnBrk="0" fontAlgn="base" hangingPunct="0">
              <a:lnSpc>
                <a:spcPct val="100000"/>
              </a:lnSpc>
              <a:spcBef>
                <a:spcPct val="0"/>
              </a:spcBef>
              <a:spcAft>
                <a:spcPct val="0"/>
              </a:spcAft>
              <a:buNone/>
            </a:pPr>
            <a:r>
              <a:rPr lang="fr-FR" altLang="fr-FR" sz="3800" dirty="0">
                <a:ea typeface="Times New Roman" panose="02020603050405020304" pitchFamily="18" charset="0"/>
                <a:cs typeface="Times New Roman" panose="02020603050405020304" pitchFamily="18" charset="0"/>
              </a:rPr>
              <a:t>Les Allemands en 1915, mettent au point un caoutchouc synthétique.</a:t>
            </a:r>
            <a:endParaRPr lang="fr-FR" altLang="fr-FR" sz="3800" dirty="0"/>
          </a:p>
          <a:p>
            <a:pPr marL="0" lvl="0" indent="0" eaLnBrk="0" fontAlgn="base" hangingPunct="0">
              <a:lnSpc>
                <a:spcPct val="100000"/>
              </a:lnSpc>
              <a:spcBef>
                <a:spcPct val="0"/>
              </a:spcBef>
              <a:spcAft>
                <a:spcPct val="0"/>
              </a:spcAft>
              <a:buNone/>
            </a:pPr>
            <a:r>
              <a:rPr lang="fr-FR" altLang="fr-FR" sz="3800" dirty="0">
                <a:ea typeface="Times New Roman" panose="02020603050405020304" pitchFamily="18" charset="0"/>
                <a:cs typeface="Times New Roman" panose="02020603050405020304" pitchFamily="18" charset="0"/>
              </a:rPr>
              <a:t>Dans les années 1920, la toile tissée disparait, et est remplacée par des tissus câblés sans trame.</a:t>
            </a:r>
            <a:endParaRPr lang="fr-FR" altLang="fr-FR" sz="3800" dirty="0"/>
          </a:p>
          <a:p>
            <a:pPr marL="0" lvl="0" indent="0" eaLnBrk="0" fontAlgn="base" hangingPunct="0">
              <a:lnSpc>
                <a:spcPct val="100000"/>
              </a:lnSpc>
              <a:spcBef>
                <a:spcPct val="0"/>
              </a:spcBef>
              <a:spcAft>
                <a:spcPct val="0"/>
              </a:spcAft>
              <a:buNone/>
            </a:pPr>
            <a:r>
              <a:rPr lang="fr-FR" altLang="fr-FR" sz="3800" dirty="0">
                <a:ea typeface="Times New Roman" panose="02020603050405020304" pitchFamily="18" charset="0"/>
                <a:cs typeface="Times New Roman" panose="02020603050405020304" pitchFamily="18" charset="0"/>
              </a:rPr>
              <a:t>C’est en 1937 que Michelin a créé la carcasse en acier.</a:t>
            </a:r>
            <a:endParaRPr lang="fr-FR" altLang="fr-FR" sz="3800" dirty="0"/>
          </a:p>
          <a:p>
            <a:pPr marL="0" lvl="0" indent="0" eaLnBrk="0" fontAlgn="base" hangingPunct="0">
              <a:lnSpc>
                <a:spcPct val="100000"/>
              </a:lnSpc>
              <a:spcBef>
                <a:spcPct val="0"/>
              </a:spcBef>
              <a:spcAft>
                <a:spcPct val="0"/>
              </a:spcAft>
              <a:buNone/>
            </a:pPr>
            <a:r>
              <a:rPr lang="fr-FR" altLang="fr-FR" sz="3800" dirty="0">
                <a:ea typeface="Times New Roman" panose="02020603050405020304" pitchFamily="18" charset="0"/>
                <a:cs typeface="Times New Roman" panose="02020603050405020304" pitchFamily="18" charset="0"/>
              </a:rPr>
              <a:t>Le 4 juin 1946 Michelin invente et brevète le pneu à carcasse radiale, qui depuis a été repris par tous les manufacturiers. La première voiture à en être équipée est la Citroën Traction Avant.</a:t>
            </a:r>
            <a:endParaRPr lang="fr-FR" altLang="fr-FR" sz="3800" dirty="0"/>
          </a:p>
          <a:p>
            <a:pPr marL="0" lvl="0" indent="0" eaLnBrk="0" fontAlgn="base" hangingPunct="0">
              <a:lnSpc>
                <a:spcPct val="100000"/>
              </a:lnSpc>
              <a:spcBef>
                <a:spcPct val="0"/>
              </a:spcBef>
              <a:spcAft>
                <a:spcPct val="0"/>
              </a:spcAft>
              <a:buNone/>
            </a:pPr>
            <a:r>
              <a:rPr lang="fr-FR" altLang="fr-FR" sz="3800" dirty="0">
                <a:ea typeface="Times New Roman" panose="02020603050405020304" pitchFamily="18" charset="0"/>
                <a:cs typeface="Times New Roman" panose="02020603050405020304" pitchFamily="18" charset="0"/>
              </a:rPr>
              <a:t>En 1955, Michelin invente le pneu sans chambre à air (dit Tubeless</a:t>
            </a:r>
            <a:r>
              <a:rPr lang="fr-FR" altLang="fr-FR" sz="3800" dirty="0" smtClean="0">
                <a:ea typeface="Times New Roman" panose="02020603050405020304" pitchFamily="18" charset="0"/>
                <a:cs typeface="Times New Roman" panose="02020603050405020304" pitchFamily="18" charset="0"/>
              </a:rPr>
              <a:t>).</a:t>
            </a:r>
          </a:p>
          <a:p>
            <a:pPr marL="0" lvl="0" indent="0" eaLnBrk="0" fontAlgn="base" hangingPunct="0">
              <a:lnSpc>
                <a:spcPct val="100000"/>
              </a:lnSpc>
              <a:spcBef>
                <a:spcPct val="0"/>
              </a:spcBef>
              <a:spcAft>
                <a:spcPct val="0"/>
              </a:spcAft>
              <a:buNone/>
            </a:pPr>
            <a:endParaRPr lang="fr-FR" altLang="fr-FR" sz="3100" dirty="0">
              <a:cs typeface="Times New Roman" panose="02020603050405020304" pitchFamily="18" charset="0"/>
            </a:endParaRPr>
          </a:p>
          <a:p>
            <a:pPr marL="0" lvl="0" indent="0" eaLnBrk="0" fontAlgn="base" hangingPunct="0">
              <a:lnSpc>
                <a:spcPct val="100000"/>
              </a:lnSpc>
              <a:spcBef>
                <a:spcPct val="0"/>
              </a:spcBef>
              <a:spcAft>
                <a:spcPct val="0"/>
              </a:spcAft>
              <a:buNone/>
            </a:pPr>
            <a:endParaRPr lang="fr-FR" altLang="fr-FR" sz="3100" dirty="0"/>
          </a:p>
          <a:p>
            <a:endParaRPr lang="fr-FR" dirty="0"/>
          </a:p>
        </p:txBody>
      </p:sp>
      <p:pic>
        <p:nvPicPr>
          <p:cNvPr id="1026" name="Image 1" descr="Usine Michelin">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5438" y="2745647"/>
            <a:ext cx="3384108" cy="17446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5129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61711" y="4263357"/>
            <a:ext cx="10515600" cy="1325563"/>
          </a:xfrm>
        </p:spPr>
        <p:txBody>
          <a:bodyPr>
            <a:normAutofit fontScale="90000"/>
          </a:bodyPr>
          <a:lstStyle/>
          <a:p>
            <a:pPr lvl="0" eaLnBrk="0" fontAlgn="base" hangingPunct="0">
              <a:lnSpc>
                <a:spcPct val="100000"/>
              </a:lnSpc>
              <a:spcAft>
                <a:spcPct val="0"/>
              </a:spcAft>
            </a:pPr>
            <a:r>
              <a:rPr lang="fr-FR" altLang="fr-FR" dirty="0">
                <a:ea typeface="Times New Roman" panose="02020603050405020304" pitchFamily="18" charset="0"/>
                <a:cs typeface="Times New Roman" panose="02020603050405020304" pitchFamily="18" charset="0"/>
              </a:rPr>
              <a:t/>
            </a:r>
            <a:br>
              <a:rPr lang="fr-FR" altLang="fr-FR" dirty="0">
                <a:ea typeface="Times New Roman" panose="02020603050405020304" pitchFamily="18" charset="0"/>
                <a:cs typeface="Times New Roman" panose="02020603050405020304" pitchFamily="18" charset="0"/>
              </a:rPr>
            </a:br>
            <a:endParaRPr lang="fr-FR" dirty="0"/>
          </a:p>
        </p:txBody>
      </p:sp>
      <p:sp>
        <p:nvSpPr>
          <p:cNvPr id="3" name="Espace réservé du contenu 2"/>
          <p:cNvSpPr>
            <a:spLocks noGrp="1"/>
          </p:cNvSpPr>
          <p:nvPr>
            <p:ph idx="1"/>
          </p:nvPr>
        </p:nvSpPr>
        <p:spPr>
          <a:xfrm>
            <a:off x="385010" y="457201"/>
            <a:ext cx="11315299" cy="6506677"/>
          </a:xfrm>
        </p:spPr>
        <p:txBody>
          <a:bodyPr>
            <a:normAutofit/>
          </a:bodyPr>
          <a:lstStyle/>
          <a:p>
            <a:pPr marL="0" indent="0">
              <a:buNone/>
            </a:pPr>
            <a:r>
              <a:rPr lang="fr-FR" altLang="fr-FR" sz="2400" dirty="0">
                <a:ea typeface="Times New Roman" panose="02020603050405020304" pitchFamily="18" charset="0"/>
                <a:cs typeface="Times New Roman" panose="02020603050405020304" pitchFamily="18" charset="0"/>
              </a:rPr>
              <a:t>En 1962, le japonais Bridgestone développe ses premiers pneus à structure radiale en acier pour les camions et les bus, et en 1964 ses premiers pneus à structure radiale pour les voitures </a:t>
            </a:r>
            <a:r>
              <a:rPr lang="fr-FR" altLang="fr-FR" sz="2400" dirty="0" smtClean="0">
                <a:ea typeface="Times New Roman" panose="02020603050405020304" pitchFamily="18" charset="0"/>
                <a:cs typeface="Times New Roman" panose="02020603050405020304" pitchFamily="18" charset="0"/>
              </a:rPr>
              <a:t>particulières.</a:t>
            </a:r>
            <a:endParaRPr lang="fr-FR" altLang="fr-FR" sz="2400" dirty="0" smtClean="0"/>
          </a:p>
          <a:p>
            <a:pPr marL="0" indent="0">
              <a:buNone/>
            </a:pPr>
            <a:r>
              <a:rPr lang="fr-FR" altLang="fr-FR" sz="2400" dirty="0" smtClean="0">
                <a:ea typeface="Times New Roman" panose="02020603050405020304" pitchFamily="18" charset="0"/>
                <a:cs typeface="Times New Roman" panose="02020603050405020304" pitchFamily="18" charset="0"/>
              </a:rPr>
              <a:t>En </a:t>
            </a:r>
            <a:r>
              <a:rPr lang="fr-FR" altLang="fr-FR" sz="2400" dirty="0">
                <a:ea typeface="Times New Roman" panose="02020603050405020304" pitchFamily="18" charset="0"/>
                <a:cs typeface="Times New Roman" panose="02020603050405020304" pitchFamily="18" charset="0"/>
              </a:rPr>
              <a:t>1965 BFGoodrich développe le pneu radial américain: le « Lifesaver </a:t>
            </a:r>
            <a:r>
              <a:rPr lang="fr-FR" altLang="fr-FR" sz="2400" dirty="0" smtClean="0">
                <a:ea typeface="Times New Roman" panose="02020603050405020304" pitchFamily="18" charset="0"/>
                <a:cs typeface="Times New Roman" panose="02020603050405020304" pitchFamily="18" charset="0"/>
              </a:rPr>
              <a:t>»</a:t>
            </a:r>
            <a:endParaRPr lang="fr-FR" altLang="fr-FR" sz="2400" dirty="0" smtClean="0"/>
          </a:p>
          <a:p>
            <a:pPr marL="0" indent="0">
              <a:buNone/>
            </a:pPr>
            <a:r>
              <a:rPr lang="fr-FR" altLang="fr-FR" sz="2400" dirty="0" smtClean="0">
                <a:ea typeface="Times New Roman" panose="02020603050405020304" pitchFamily="18" charset="0"/>
                <a:cs typeface="Times New Roman" panose="02020603050405020304" pitchFamily="18" charset="0"/>
              </a:rPr>
              <a:t>En </a:t>
            </a:r>
            <a:r>
              <a:rPr lang="fr-FR" altLang="fr-FR" sz="2400" dirty="0">
                <a:ea typeface="Times New Roman" panose="02020603050405020304" pitchFamily="18" charset="0"/>
                <a:cs typeface="Times New Roman" panose="02020603050405020304" pitchFamily="18" charset="0"/>
              </a:rPr>
              <a:t>1971 les pneus Goodyear sont sur la </a:t>
            </a:r>
            <a:r>
              <a:rPr lang="fr-FR" altLang="fr-FR" sz="2400" dirty="0" smtClean="0">
                <a:ea typeface="Times New Roman" panose="02020603050405020304" pitchFamily="18" charset="0"/>
                <a:cs typeface="Times New Roman" panose="02020603050405020304" pitchFamily="18" charset="0"/>
              </a:rPr>
              <a:t>lune.</a:t>
            </a:r>
          </a:p>
          <a:p>
            <a:pPr marL="0" indent="0">
              <a:lnSpc>
                <a:spcPct val="107000"/>
              </a:lnSpc>
              <a:spcAft>
                <a:spcPts val="800"/>
              </a:spcAft>
              <a:buNone/>
            </a:pPr>
            <a:r>
              <a:rPr lang="fr-FR" sz="2400" dirty="0">
                <a:ea typeface="Times New Roman" panose="02020603050405020304" pitchFamily="18" charset="0"/>
                <a:cs typeface="Times New Roman" panose="02020603050405020304" pitchFamily="18" charset="0"/>
              </a:rPr>
              <a:t>En 1972 Continental lance le pneu hiver </a:t>
            </a:r>
            <a:r>
              <a:rPr lang="fr-FR" sz="2400" dirty="0" smtClean="0">
                <a:ea typeface="Times New Roman" panose="02020603050405020304" pitchFamily="18" charset="0"/>
                <a:cs typeface="Times New Roman" panose="02020603050405020304" pitchFamily="18" charset="0"/>
              </a:rPr>
              <a:t>sans </a:t>
            </a:r>
            <a:r>
              <a:rPr lang="fr-FR" sz="2400" dirty="0">
                <a:ea typeface="Times New Roman" panose="02020603050405020304" pitchFamily="18" charset="0"/>
                <a:cs typeface="Times New Roman" panose="02020603050405020304" pitchFamily="18" charset="0"/>
              </a:rPr>
              <a:t>clou : Conti-Contact.</a:t>
            </a:r>
            <a:endParaRPr lang="fr-FR" sz="2400" dirty="0">
              <a:ea typeface="Calibri" panose="020F0502020204030204" pitchFamily="34" charset="0"/>
              <a:cs typeface="Times New Roman" panose="02020603050405020304" pitchFamily="18" charset="0"/>
            </a:endParaRPr>
          </a:p>
          <a:p>
            <a:pPr marL="0" indent="0">
              <a:lnSpc>
                <a:spcPct val="107000"/>
              </a:lnSpc>
              <a:spcAft>
                <a:spcPts val="800"/>
              </a:spcAft>
              <a:buNone/>
            </a:pPr>
            <a:r>
              <a:rPr lang="fr-FR" sz="2400" dirty="0">
                <a:ea typeface="Times New Roman" panose="02020603050405020304" pitchFamily="18" charset="0"/>
                <a:cs typeface="Times New Roman" panose="02020603050405020304" pitchFamily="18" charset="0"/>
              </a:rPr>
              <a:t>En 1977 Les pneus BFGoodrich équipent la navette spatiale </a:t>
            </a:r>
            <a:r>
              <a:rPr lang="fr-FR" sz="2400" dirty="0" smtClean="0">
                <a:ea typeface="Times New Roman" panose="02020603050405020304" pitchFamily="18" charset="0"/>
                <a:cs typeface="Times New Roman" panose="02020603050405020304" pitchFamily="18" charset="0"/>
              </a:rPr>
              <a:t>Columbia.</a:t>
            </a:r>
            <a:endParaRPr lang="fr-FR" sz="2400" dirty="0">
              <a:ea typeface="Calibri" panose="020F0502020204030204" pitchFamily="34" charset="0"/>
              <a:cs typeface="Times New Roman" panose="02020603050405020304" pitchFamily="18" charset="0"/>
            </a:endParaRPr>
          </a:p>
          <a:p>
            <a:pPr marL="0" indent="0">
              <a:lnSpc>
                <a:spcPct val="107000"/>
              </a:lnSpc>
              <a:spcAft>
                <a:spcPts val="800"/>
              </a:spcAft>
              <a:buNone/>
            </a:pPr>
            <a:r>
              <a:rPr lang="fr-FR" sz="2400" dirty="0">
                <a:ea typeface="Times New Roman" panose="02020603050405020304" pitchFamily="18" charset="0"/>
                <a:cs typeface="Times New Roman" panose="02020603050405020304" pitchFamily="18" charset="0"/>
              </a:rPr>
              <a:t>Dans les années 80, Pirelli invente les pneumatiques à profil bas, </a:t>
            </a:r>
            <a:r>
              <a:rPr lang="fr-FR" sz="2400" dirty="0" smtClean="0">
                <a:ea typeface="Times New Roman" panose="02020603050405020304" pitchFamily="18" charset="0"/>
                <a:cs typeface="Times New Roman" panose="02020603050405020304" pitchFamily="18" charset="0"/>
              </a:rPr>
              <a:t>une innovation </a:t>
            </a:r>
            <a:r>
              <a:rPr lang="fr-FR" sz="2400" dirty="0">
                <a:ea typeface="Times New Roman" panose="02020603050405020304" pitchFamily="18" charset="0"/>
                <a:cs typeface="Times New Roman" panose="02020603050405020304" pitchFamily="18" charset="0"/>
              </a:rPr>
              <a:t>technologique de taille, qui permet de réduire la hauteur des flancs.</a:t>
            </a:r>
            <a:endParaRPr lang="fr-FR" sz="2400" dirty="0">
              <a:ea typeface="Calibri" panose="020F0502020204030204" pitchFamily="34" charset="0"/>
              <a:cs typeface="Times New Roman" panose="02020603050405020304" pitchFamily="18" charset="0"/>
            </a:endParaRPr>
          </a:p>
          <a:p>
            <a:pPr marL="0" indent="0">
              <a:buNone/>
            </a:pPr>
            <a:r>
              <a:rPr lang="fr-FR" sz="2400" dirty="0" smtClean="0"/>
              <a:t>En </a:t>
            </a:r>
            <a:r>
              <a:rPr lang="fr-FR" sz="2400" dirty="0"/>
              <a:t>1981, le Michelin Air X est le premier pneu radial pour avion.</a:t>
            </a:r>
          </a:p>
          <a:p>
            <a:pPr marL="0" indent="0">
              <a:buNone/>
            </a:pPr>
            <a:r>
              <a:rPr lang="fr-FR" sz="2400" dirty="0" smtClean="0"/>
              <a:t>En 1992</a:t>
            </a:r>
            <a:r>
              <a:rPr lang="fr-FR" sz="2400" dirty="0"/>
              <a:t>, Goodyear met au point le premier pneu roulage à plat qui permet, suite à une crevaison, de continuer de rouler à vitesse réduite et sur un kilométrage limité</a:t>
            </a:r>
            <a:r>
              <a:rPr lang="fr-FR" sz="2400" dirty="0" smtClean="0"/>
              <a:t>.</a:t>
            </a:r>
            <a:endParaRPr lang="fr-FR" sz="2400" dirty="0"/>
          </a:p>
        </p:txBody>
      </p:sp>
      <p:pic>
        <p:nvPicPr>
          <p:cNvPr id="4" name="Image 3" descr="Pneu Goodyear">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9211378" y="1974916"/>
            <a:ext cx="2392679" cy="1735623"/>
          </a:xfrm>
          <a:prstGeom prst="rect">
            <a:avLst/>
          </a:prstGeom>
          <a:noFill/>
          <a:ln>
            <a:noFill/>
          </a:ln>
        </p:spPr>
      </p:pic>
    </p:spTree>
    <p:extLst>
      <p:ext uri="{BB962C8B-B14F-4D97-AF65-F5344CB8AC3E}">
        <p14:creationId xmlns:p14="http://schemas.microsoft.com/office/powerpoint/2010/main" val="338019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1683" y="313515"/>
            <a:ext cx="11120388" cy="5932521"/>
          </a:xfrm>
          <a:prstGeom prst="rect">
            <a:avLst/>
          </a:prstGeom>
        </p:spPr>
        <p:txBody>
          <a:bodyPr wrap="square">
            <a:spAutoFit/>
          </a:bodyPr>
          <a:lstStyle/>
          <a:p>
            <a:pPr>
              <a:lnSpc>
                <a:spcPct val="107000"/>
              </a:lnSpc>
              <a:spcAft>
                <a:spcPts val="800"/>
              </a:spcAft>
            </a:pPr>
            <a:r>
              <a:rPr lang="fr-FR" sz="2400" dirty="0" smtClean="0"/>
              <a:t>En 1992, Michelin associe une silice originale et un élastomère de synthèse. Ce mélange permet l’élaboration de pneus présentant une faible résistance au roulement et une bonne adhérence sur sols froids, sans perdre ses qualités de résistance à l’usure. Cette innovation a donné naissance aux gammes ” basse résistance au roulement ” qui permettent de diminuer la consommation de carburant des véhicules.</a:t>
            </a:r>
          </a:p>
          <a:p>
            <a:pPr>
              <a:lnSpc>
                <a:spcPct val="107000"/>
              </a:lnSpc>
              <a:spcAft>
                <a:spcPts val="800"/>
              </a:spcAft>
            </a:pPr>
            <a:r>
              <a:rPr lang="fr-FR" sz="2400" dirty="0" smtClean="0">
                <a:ea typeface="Times New Roman" panose="02020603050405020304" pitchFamily="18" charset="0"/>
                <a:cs typeface="Times New Roman" panose="02020603050405020304" pitchFamily="18" charset="0"/>
              </a:rPr>
              <a:t>En </a:t>
            </a:r>
            <a:r>
              <a:rPr lang="fr-FR" sz="2400" dirty="0">
                <a:ea typeface="Times New Roman" panose="02020603050405020304" pitchFamily="18" charset="0"/>
                <a:cs typeface="Times New Roman" panose="02020603050405020304" pitchFamily="18" charset="0"/>
              </a:rPr>
              <a:t>1999, Dunlop présente un système de contrôle des pneus : WARNAIR. Il détecte rapidement les pertes de pression et en informe le conducteur à l’aide d’un avertissement sonore ou visuel.</a:t>
            </a:r>
            <a:endParaRPr lang="fr-FR" sz="2400" dirty="0">
              <a:ea typeface="Calibri" panose="020F0502020204030204" pitchFamily="34" charset="0"/>
              <a:cs typeface="Times New Roman" panose="02020603050405020304" pitchFamily="18" charset="0"/>
            </a:endParaRPr>
          </a:p>
          <a:p>
            <a:pPr>
              <a:lnSpc>
                <a:spcPct val="107000"/>
              </a:lnSpc>
              <a:spcAft>
                <a:spcPts val="800"/>
              </a:spcAft>
            </a:pPr>
            <a:r>
              <a:rPr lang="fr-FR" sz="2400" dirty="0">
                <a:ea typeface="Times New Roman" panose="02020603050405020304" pitchFamily="18" charset="0"/>
                <a:cs typeface="Times New Roman" panose="02020603050405020304" pitchFamily="18" charset="0"/>
              </a:rPr>
              <a:t>En 2001, Michelin met au point une nouvelle technologie pour pneu avion qui permet à Concorde de redécoller : la technologie radiale NZG qui évite la déformation du pneu lors d’un choc ou lors d’une modification importante de la pression.</a:t>
            </a:r>
            <a:endParaRPr lang="fr-FR" sz="2400" dirty="0">
              <a:ea typeface="Calibri" panose="020F0502020204030204" pitchFamily="34" charset="0"/>
              <a:cs typeface="Times New Roman" panose="02020603050405020304" pitchFamily="18" charset="0"/>
            </a:endParaRPr>
          </a:p>
          <a:p>
            <a:pPr>
              <a:lnSpc>
                <a:spcPct val="107000"/>
              </a:lnSpc>
              <a:spcAft>
                <a:spcPts val="800"/>
              </a:spcAft>
            </a:pPr>
            <a:r>
              <a:rPr lang="fr-FR" sz="2400" dirty="0">
                <a:ea typeface="Times New Roman" panose="02020603050405020304" pitchFamily="18" charset="0"/>
                <a:cs typeface="Times New Roman" panose="02020603050405020304" pitchFamily="18" charset="0"/>
              </a:rPr>
              <a:t>En 2002, Bridgestone et Continental annoncent au Salon de l’auto de Genève une coopération technique pour le développement conjoint d’un pneu Runflat pour concurrencer les pneus roulage à plat inventés par Goodyear.</a:t>
            </a:r>
            <a:endParaRPr lang="fr-FR"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00567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2771" y="392655"/>
            <a:ext cx="11288486" cy="3278013"/>
          </a:xfrm>
          <a:prstGeom prst="rect">
            <a:avLst/>
          </a:prstGeom>
        </p:spPr>
        <p:txBody>
          <a:bodyPr wrap="square">
            <a:spAutoFit/>
          </a:bodyPr>
          <a:lstStyle/>
          <a:p>
            <a:pPr>
              <a:spcAft>
                <a:spcPts val="800"/>
              </a:spcAft>
            </a:pPr>
            <a:r>
              <a:rPr lang="fr-FR" sz="2400" b="1" dirty="0">
                <a:ea typeface="Times New Roman" panose="02020603050405020304" pitchFamily="18" charset="0"/>
                <a:cs typeface="Times New Roman" panose="02020603050405020304" pitchFamily="18" charset="0"/>
              </a:rPr>
              <a:t>Alors comment seront nos futurs pneus ?</a:t>
            </a:r>
            <a:endParaRPr lang="fr-FR" sz="2400" dirty="0">
              <a:ea typeface="Calibri" panose="020F0502020204030204" pitchFamily="34" charset="0"/>
              <a:cs typeface="Times New Roman" panose="02020603050405020304" pitchFamily="18" charset="0"/>
            </a:endParaRPr>
          </a:p>
          <a:p>
            <a:pPr>
              <a:spcAft>
                <a:spcPts val="800"/>
              </a:spcAft>
            </a:pPr>
            <a:r>
              <a:rPr lang="fr-FR" sz="2400" dirty="0">
                <a:ea typeface="Times New Roman" panose="02020603050405020304" pitchFamily="18" charset="0"/>
                <a:cs typeface="Times New Roman" panose="02020603050405020304" pitchFamily="18" charset="0"/>
              </a:rPr>
              <a:t>Dans un souci d’écologie, l’Union Européenne </a:t>
            </a:r>
            <a:r>
              <a:rPr lang="fr-FR" sz="2400" dirty="0" smtClean="0">
                <a:ea typeface="Times New Roman" panose="02020603050405020304" pitchFamily="18" charset="0"/>
                <a:cs typeface="Times New Roman" panose="02020603050405020304" pitchFamily="18" charset="0"/>
              </a:rPr>
              <a:t>a mis en </a:t>
            </a:r>
            <a:r>
              <a:rPr lang="fr-FR" sz="2400" dirty="0">
                <a:ea typeface="Times New Roman" panose="02020603050405020304" pitchFamily="18" charset="0"/>
                <a:cs typeface="Times New Roman" panose="02020603050405020304" pitchFamily="18" charset="0"/>
              </a:rPr>
              <a:t>place de nouvelles </a:t>
            </a:r>
            <a:r>
              <a:rPr lang="fr-FR" sz="2400" dirty="0" smtClean="0">
                <a:ea typeface="Times New Roman" panose="02020603050405020304" pitchFamily="18" charset="0"/>
                <a:cs typeface="Times New Roman" panose="02020603050405020304" pitchFamily="18" charset="0"/>
              </a:rPr>
              <a:t>mesures. </a:t>
            </a:r>
            <a:r>
              <a:rPr lang="fr-FR" sz="2400" dirty="0">
                <a:ea typeface="Times New Roman" panose="02020603050405020304" pitchFamily="18" charset="0"/>
                <a:cs typeface="Times New Roman" panose="02020603050405020304" pitchFamily="18" charset="0"/>
              </a:rPr>
              <a:t>Parmi ces changements, une règlementation </a:t>
            </a:r>
            <a:r>
              <a:rPr lang="fr-FR" sz="2400" dirty="0" smtClean="0">
                <a:ea typeface="Times New Roman" panose="02020603050405020304" pitchFamily="18" charset="0"/>
                <a:cs typeface="Times New Roman" panose="02020603050405020304" pitchFamily="18" charset="0"/>
              </a:rPr>
              <a:t>vise </a:t>
            </a:r>
            <a:r>
              <a:rPr lang="fr-FR" sz="2400" dirty="0">
                <a:ea typeface="Times New Roman" panose="02020603050405020304" pitchFamily="18" charset="0"/>
                <a:cs typeface="Times New Roman" panose="02020603050405020304" pitchFamily="18" charset="0"/>
              </a:rPr>
              <a:t>à  privilégier un nouveau profil de pneus : </a:t>
            </a:r>
            <a:r>
              <a:rPr lang="fr-FR" sz="2400" dirty="0" smtClean="0">
                <a:ea typeface="Times New Roman" panose="02020603050405020304" pitchFamily="18" charset="0"/>
                <a:cs typeface="Times New Roman" panose="02020603050405020304" pitchFamily="18" charset="0"/>
              </a:rPr>
              <a:t>Si </a:t>
            </a:r>
            <a:r>
              <a:rPr lang="fr-FR" sz="2400" dirty="0">
                <a:ea typeface="Times New Roman" panose="02020603050405020304" pitchFamily="18" charset="0"/>
                <a:cs typeface="Times New Roman" panose="02020603050405020304" pitchFamily="18" charset="0"/>
              </a:rPr>
              <a:t> jusqu’ici les pneus avaient tendance à être de plus en plus petits et plus larges, ils évolueront dans les prochaines années pour devenir plus fins et plus hauts. En effet, si la taille moyenne des pneus est aujourd’hui de 16 pouces, on estime qu’elle atteindra 20 pouces en 2020. Un retournement de tendance au profit de l’environnement</a:t>
            </a:r>
            <a:r>
              <a:rPr lang="fr-FR" sz="2400" dirty="0" smtClean="0">
                <a:ea typeface="Times New Roman" panose="02020603050405020304" pitchFamily="18" charset="0"/>
                <a:cs typeface="Times New Roman" panose="02020603050405020304" pitchFamily="18" charset="0"/>
              </a:rPr>
              <a:t>.</a:t>
            </a:r>
          </a:p>
          <a:p>
            <a:pPr>
              <a:lnSpc>
                <a:spcPct val="107000"/>
              </a:lnSpc>
              <a:spcAft>
                <a:spcPts val="800"/>
              </a:spcAft>
            </a:pP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Image 2" descr="evolution_des_dimensions_des_pneus">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2796197" y="3205746"/>
            <a:ext cx="5664410" cy="3445309"/>
          </a:xfrm>
          <a:prstGeom prst="rect">
            <a:avLst/>
          </a:prstGeom>
          <a:noFill/>
          <a:ln>
            <a:noFill/>
          </a:ln>
        </p:spPr>
      </p:pic>
    </p:spTree>
    <p:extLst>
      <p:ext uri="{BB962C8B-B14F-4D97-AF65-F5344CB8AC3E}">
        <p14:creationId xmlns:p14="http://schemas.microsoft.com/office/powerpoint/2010/main" val="2931135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6313" y="283482"/>
            <a:ext cx="11065329" cy="4647747"/>
          </a:xfrm>
        </p:spPr>
        <p:txBody>
          <a:bodyPr>
            <a:normAutofit/>
          </a:bodyPr>
          <a:lstStyle/>
          <a:p>
            <a:r>
              <a:rPr lang="fr-FR" sz="2700" dirty="0" smtClean="0">
                <a:latin typeface="+mn-lt"/>
              </a:rPr>
              <a:t>Ces nouveaux profils auront </a:t>
            </a:r>
            <a:r>
              <a:rPr lang="fr-FR" sz="2700" dirty="0">
                <a:latin typeface="+mn-lt"/>
              </a:rPr>
              <a:t>en effet un but principalement écologique car il </a:t>
            </a:r>
            <a:r>
              <a:rPr lang="fr-FR" sz="2700" dirty="0" smtClean="0">
                <a:latin typeface="+mn-lt"/>
              </a:rPr>
              <a:t>viseront </a:t>
            </a:r>
            <a:r>
              <a:rPr lang="fr-FR" sz="2700" dirty="0">
                <a:latin typeface="+mn-lt"/>
              </a:rPr>
              <a:t>à diminuer la consommation en carburant. </a:t>
            </a:r>
            <a:r>
              <a:rPr lang="fr-FR" sz="2700" dirty="0" smtClean="0">
                <a:latin typeface="+mn-lt"/>
              </a:rPr>
              <a:t/>
            </a:r>
            <a:br>
              <a:rPr lang="fr-FR" sz="2700" dirty="0" smtClean="0">
                <a:latin typeface="+mn-lt"/>
              </a:rPr>
            </a:br>
            <a:r>
              <a:rPr lang="fr-FR" sz="2700" dirty="0" smtClean="0">
                <a:latin typeface="+mn-lt"/>
              </a:rPr>
              <a:t/>
            </a:r>
            <a:br>
              <a:rPr lang="fr-FR" sz="2700" dirty="0" smtClean="0">
                <a:latin typeface="+mn-lt"/>
              </a:rPr>
            </a:br>
            <a:r>
              <a:rPr lang="fr-FR" sz="2700" dirty="0" smtClean="0">
                <a:latin typeface="+mn-lt"/>
              </a:rPr>
              <a:t>Il </a:t>
            </a:r>
            <a:r>
              <a:rPr lang="fr-FR" sz="2700" dirty="0">
                <a:latin typeface="+mn-lt"/>
              </a:rPr>
              <a:t>semble donc que cette fois, ce sera aux constructeurs automobiles de s’adapter et de créer leurs modèles en tenant compte de cette évolution</a:t>
            </a:r>
            <a:r>
              <a:rPr lang="fr-FR" sz="2700" dirty="0" smtClean="0">
                <a:latin typeface="+mn-lt"/>
              </a:rPr>
              <a:t>.</a:t>
            </a:r>
            <a:br>
              <a:rPr lang="fr-FR" sz="2700" dirty="0" smtClean="0">
                <a:latin typeface="+mn-lt"/>
              </a:rPr>
            </a:br>
            <a:r>
              <a:rPr lang="fr-FR" sz="2700" dirty="0">
                <a:latin typeface="+mn-lt"/>
              </a:rPr>
              <a:t/>
            </a:r>
            <a:br>
              <a:rPr lang="fr-FR" sz="2700" dirty="0">
                <a:latin typeface="+mn-lt"/>
              </a:rPr>
            </a:br>
            <a:r>
              <a:rPr lang="fr-FR" sz="2700" dirty="0" smtClean="0">
                <a:latin typeface="+mn-lt"/>
              </a:rPr>
              <a:t>À suivre …</a:t>
            </a:r>
            <a:r>
              <a:rPr lang="fr-FR" dirty="0"/>
              <a:t/>
            </a:r>
            <a:br>
              <a:rPr lang="fr-FR" dirty="0"/>
            </a:br>
            <a:endParaRPr lang="fr-FR" dirty="0"/>
          </a:p>
        </p:txBody>
      </p:sp>
    </p:spTree>
    <p:extLst>
      <p:ext uri="{BB962C8B-B14F-4D97-AF65-F5344CB8AC3E}">
        <p14:creationId xmlns:p14="http://schemas.microsoft.com/office/powerpoint/2010/main" val="344594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2792" y="732949"/>
            <a:ext cx="3934968" cy="1040988"/>
          </a:xfrm>
        </p:spPr>
        <p:txBody>
          <a:bodyPr>
            <a:normAutofit fontScale="90000"/>
          </a:bodyPr>
          <a:lstStyle/>
          <a:p>
            <a:r>
              <a:rPr lang="fr-FR" b="1" dirty="0" smtClean="0"/>
              <a:t>Le marquage</a:t>
            </a:r>
            <a:r>
              <a:rPr lang="fr-FR" dirty="0" smtClean="0"/>
              <a:t/>
            </a:r>
            <a:br>
              <a:rPr lang="fr-FR" dirty="0" smtClean="0"/>
            </a:br>
            <a:endParaRPr lang="fr-FR" dirty="0"/>
          </a:p>
        </p:txBody>
      </p:sp>
      <p:sp>
        <p:nvSpPr>
          <p:cNvPr id="3" name="Espace réservé du contenu 2"/>
          <p:cNvSpPr>
            <a:spLocks noGrp="1"/>
          </p:cNvSpPr>
          <p:nvPr>
            <p:ph idx="1"/>
          </p:nvPr>
        </p:nvSpPr>
        <p:spPr>
          <a:xfrm>
            <a:off x="801624" y="2232247"/>
            <a:ext cx="10515600" cy="4351338"/>
          </a:xfrm>
        </p:spPr>
        <p:txBody>
          <a:bodyPr>
            <a:normAutofit fontScale="77500" lnSpcReduction="20000"/>
          </a:bodyPr>
          <a:lstStyle/>
          <a:p>
            <a:pPr marL="0" indent="0">
              <a:buNone/>
            </a:pPr>
            <a:endParaRPr lang="fr-FR" b="1" dirty="0" smtClean="0"/>
          </a:p>
          <a:p>
            <a:r>
              <a:rPr lang="fr-FR" b="1" dirty="0" smtClean="0"/>
              <a:t>225 </a:t>
            </a:r>
            <a:r>
              <a:rPr lang="fr-FR" b="1" dirty="0"/>
              <a:t>:</a:t>
            </a:r>
            <a:r>
              <a:rPr lang="fr-FR" dirty="0"/>
              <a:t> </a:t>
            </a:r>
            <a:r>
              <a:rPr lang="fr-FR" dirty="0" smtClean="0"/>
              <a:t>-&gt; largeur </a:t>
            </a:r>
            <a:r>
              <a:rPr lang="fr-FR" dirty="0"/>
              <a:t>du pneu en mms. Dans notre exemple le pneu fait 225mms de large</a:t>
            </a:r>
          </a:p>
          <a:p>
            <a:r>
              <a:rPr lang="fr-FR" b="1" dirty="0"/>
              <a:t>55 :</a:t>
            </a:r>
            <a:r>
              <a:rPr lang="fr-FR" dirty="0"/>
              <a:t> indique la série du pneu, c’est-à-dire la relation entre la hauteur du flanc et la largeur de section du pneu. Dans notre exemple, la hauteur du flanc équivaut à 55% de la largeur du pneu. Moins le rapport est élevé, moins le flanc est haut.</a:t>
            </a:r>
            <a:br>
              <a:rPr lang="fr-FR" dirty="0"/>
            </a:br>
            <a:r>
              <a:rPr lang="fr-FR" i="1" u="sng" dirty="0"/>
              <a:t>Remarque :</a:t>
            </a:r>
            <a:r>
              <a:rPr lang="fr-FR" i="1" dirty="0"/>
              <a:t> moins le flanc est haut, meilleure est l’adhérence en virage ; dans ce cas, la conduite est aussi moins confortable.</a:t>
            </a:r>
            <a:endParaRPr lang="fr-FR" dirty="0"/>
          </a:p>
          <a:p>
            <a:r>
              <a:rPr lang="fr-FR" b="1" dirty="0"/>
              <a:t>R :</a:t>
            </a:r>
            <a:r>
              <a:rPr lang="fr-FR" dirty="0"/>
              <a:t> il s’agit de la construction interne du pneu. R indique que la construction est « radiale ». Presque tous les pneus en circulation </a:t>
            </a:r>
            <a:r>
              <a:rPr lang="fr-FR" dirty="0" smtClean="0"/>
              <a:t>le sont aujourd’hui. </a:t>
            </a:r>
            <a:r>
              <a:rPr lang="fr-FR" dirty="0"/>
              <a:t>Cela signifie que les câbles textiles de la carcasse traversent le pneu d’un bourrelet (appelé aussi «talon») à l’autre</a:t>
            </a:r>
            <a:r>
              <a:rPr lang="fr-FR" dirty="0" smtClean="0"/>
              <a:t>. Ils ont remplacé entre autres les carcasses nylon.</a:t>
            </a:r>
          </a:p>
          <a:p>
            <a:r>
              <a:rPr lang="fr-FR" b="1" dirty="0"/>
              <a:t>17 :</a:t>
            </a:r>
            <a:r>
              <a:rPr lang="fr-FR" dirty="0"/>
              <a:t> il s’agit du diamètre intérieur du pneu, autrement dit de la hauteur de la jante. Ce diamètre est exprimé en pouce. Dans notre exemple le diamètre est donc de 17 pouces, soit 43,18cms. (1 pouce = 2,54 cms</a:t>
            </a:r>
            <a:r>
              <a:rPr lang="fr-FR" dirty="0" smtClean="0"/>
              <a:t>)</a:t>
            </a:r>
            <a:endParaRPr lang="fr-FR" dirty="0"/>
          </a:p>
          <a:p>
            <a:endParaRPr lang="fr-FR" dirty="0"/>
          </a:p>
          <a:p>
            <a:endParaRPr lang="fr-FR" dirty="0"/>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63514" y="376952"/>
            <a:ext cx="5205005" cy="1752981"/>
          </a:xfrm>
          <a:prstGeom prst="rect">
            <a:avLst/>
          </a:prstGeom>
        </p:spPr>
      </p:pic>
    </p:spTree>
    <p:extLst>
      <p:ext uri="{BB962C8B-B14F-4D97-AF65-F5344CB8AC3E}">
        <p14:creationId xmlns:p14="http://schemas.microsoft.com/office/powerpoint/2010/main" val="430376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04734" y="494675"/>
            <a:ext cx="10949066" cy="5682288"/>
          </a:xfrm>
        </p:spPr>
        <p:txBody>
          <a:bodyPr>
            <a:normAutofit lnSpcReduction="10000"/>
          </a:bodyPr>
          <a:lstStyle/>
          <a:p>
            <a:endParaRPr lang="fr-FR" b="1" dirty="0" smtClean="0"/>
          </a:p>
          <a:p>
            <a:r>
              <a:rPr lang="fr-FR" b="1" dirty="0" smtClean="0"/>
              <a:t>97 </a:t>
            </a:r>
            <a:r>
              <a:rPr lang="fr-FR" b="1" dirty="0"/>
              <a:t>:</a:t>
            </a:r>
            <a:r>
              <a:rPr lang="fr-FR" dirty="0"/>
              <a:t> il s’agit de </a:t>
            </a:r>
            <a:r>
              <a:rPr lang="fr-FR" b="1" dirty="0"/>
              <a:t>l’indice de </a:t>
            </a:r>
            <a:r>
              <a:rPr lang="fr-FR" b="1" dirty="0" smtClean="0"/>
              <a:t>charge </a:t>
            </a:r>
            <a:r>
              <a:rPr lang="fr-FR" dirty="0" smtClean="0"/>
              <a:t>qui indique </a:t>
            </a:r>
            <a:r>
              <a:rPr lang="fr-FR" dirty="0"/>
              <a:t>la charge maximale que le pneu peut supporter lorsqu’il est gonflé à la pression maximale sécuritaire. Dans notre exemple cela ne signifie pas que le pneu peut supporter 97kg mais que l’indice est de 97; il faut ensuite se référer à </a:t>
            </a:r>
            <a:r>
              <a:rPr lang="fr-FR" b="1" dirty="0"/>
              <a:t>une table de correspondance </a:t>
            </a:r>
            <a:r>
              <a:rPr lang="fr-FR" dirty="0"/>
              <a:t>qui détermine pour chaque indice la charge en kg. Pour un indice de 97, la charge maximale supportée est de 730kg/pneu.</a:t>
            </a:r>
          </a:p>
          <a:p>
            <a:r>
              <a:rPr lang="fr-FR" b="1" dirty="0"/>
              <a:t>W :</a:t>
            </a:r>
            <a:r>
              <a:rPr lang="fr-FR" dirty="0"/>
              <a:t> correspond à </a:t>
            </a:r>
            <a:r>
              <a:rPr lang="fr-FR" b="1" dirty="0"/>
              <a:t>l’indice de vitesse </a:t>
            </a:r>
            <a:r>
              <a:rPr lang="fr-FR" dirty="0"/>
              <a:t>et indique la vitesse maximale à laquelle un pneu est certifié pouvoir supporter une charge en toute sécurité. Les indices de vitesse vont de A (la plus basse) à Y (la plus élevée) à une exception près : le H est situé entre le U et le V. Comme pour l’indice de charge, il faut se référer à </a:t>
            </a:r>
            <a:r>
              <a:rPr lang="fr-FR" b="1" dirty="0"/>
              <a:t>une table de correspondance, </a:t>
            </a:r>
            <a:r>
              <a:rPr lang="fr-FR" dirty="0"/>
              <a:t>chaque lettre correspond à un équivalent en km/h. </a:t>
            </a:r>
          </a:p>
          <a:p>
            <a:r>
              <a:rPr lang="fr-FR" b="1" dirty="0" smtClean="0"/>
              <a:t>M+S : </a:t>
            </a:r>
            <a:r>
              <a:rPr lang="fr-FR" dirty="0" smtClean="0"/>
              <a:t>Indication d’un pneu hiver.</a:t>
            </a:r>
          </a:p>
        </p:txBody>
      </p:sp>
    </p:spTree>
    <p:extLst>
      <p:ext uri="{BB962C8B-B14F-4D97-AF65-F5344CB8AC3E}">
        <p14:creationId xmlns:p14="http://schemas.microsoft.com/office/powerpoint/2010/main" val="37340486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335</TotalTime>
  <Words>1697</Words>
  <Application>Microsoft Office PowerPoint</Application>
  <PresentationFormat>Grand écran</PresentationFormat>
  <Paragraphs>152</Paragraphs>
  <Slides>21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21</vt:i4>
      </vt:variant>
    </vt:vector>
  </HeadingPairs>
  <TitlesOfParts>
    <vt:vector size="27" baseType="lpstr">
      <vt:lpstr>Arial</vt:lpstr>
      <vt:lpstr>Calibri</vt:lpstr>
      <vt:lpstr>Calibri Light</vt:lpstr>
      <vt:lpstr>Courier New</vt:lpstr>
      <vt:lpstr>Times New Roman</vt:lpstr>
      <vt:lpstr>Thème Office</vt:lpstr>
      <vt:lpstr>Le pneumatique  (automobile)</vt:lpstr>
      <vt:lpstr>Présentation PowerPoint</vt:lpstr>
      <vt:lpstr>HISTOIRE du PNEUMATIQUE</vt:lpstr>
      <vt:lpstr> </vt:lpstr>
      <vt:lpstr>Présentation PowerPoint</vt:lpstr>
      <vt:lpstr>Présentation PowerPoint</vt:lpstr>
      <vt:lpstr>Ces nouveaux profils auront en effet un but principalement écologique car il viseront à diminuer la consommation en carburant.   Il semble donc que cette fois, ce sera aux constructeurs automobiles de s’adapter et de créer leurs modèles en tenant compte de cette évolution.  À suivre … </vt:lpstr>
      <vt:lpstr>Le marquage </vt:lpstr>
      <vt:lpstr>Présentation PowerPoint</vt:lpstr>
      <vt:lpstr>Présentation PowerPoint</vt:lpstr>
      <vt:lpstr>Présentation PowerPoint</vt:lpstr>
      <vt:lpstr> Durée de vie d’un pneu  Il faut savoir que le caoutchouc des pneus est sensible au soleil, plus particulièrement aux rayons UV, aux températures extrêmes et qu’il est endommagé par l'oxydation due au contact avec l’oxygène.  Différents avis, la durée de vie sécuritaire d’un pneu varie de 6 à 10 ans.  En Europe, la préconisation de durée de vie maximale est de 6 ans.   Date de fabrication sur les 4 derniers chiffres marqués sur le flanc :   - les deux premiers correspondent à la semaine de fabrication et les deux derniers correspondent à l’année (ex. : 0511 correspond à la 5e semaine de l’année 2011).   </vt:lpstr>
      <vt:lpstr>Stockage </vt:lpstr>
      <vt:lpstr>L’étiquetage des pneumatiques </vt:lpstr>
      <vt:lpstr>Comment, quand changer ses pneus ? </vt:lpstr>
      <vt:lpstr>Gonflage à l'azote : les avantages </vt:lpstr>
      <vt:lpstr>Présentation PowerPoint</vt:lpstr>
      <vt:lpstr>Présentation PowerPoint</vt:lpstr>
      <vt:lpstr>Construction d’un pneu</vt:lpstr>
      <vt:lpstr>Présentation PowerPoint</vt:lpstr>
      <vt:lpstr>Insolite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Histoire du pneumatique </dc:title>
  <dc:creator>Hervé Claudine</dc:creator>
  <cp:lastModifiedBy>Hervé Claudine</cp:lastModifiedBy>
  <cp:revision>45</cp:revision>
  <dcterms:created xsi:type="dcterms:W3CDTF">2018-01-30T09:08:51Z</dcterms:created>
  <dcterms:modified xsi:type="dcterms:W3CDTF">2018-02-10T15:38:30Z</dcterms:modified>
</cp:coreProperties>
</file>